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00C35">
              <a:alpha val="80000"/>
            </a:srgbClr>
          </a:solidFill>
          <a:ln/>
        </p:spPr>
      </p:sp>
      <p:sp>
        <p:nvSpPr>
          <p:cNvPr id="6" name="Text 3"/>
          <p:cNvSpPr/>
          <p:nvPr/>
        </p:nvSpPr>
        <p:spPr>
          <a:xfrm>
            <a:off x="2348389" y="872609"/>
            <a:ext cx="9933503" cy="2874645"/>
          </a:xfrm>
          <a:prstGeom prst="rect">
            <a:avLst/>
          </a:prstGeom>
          <a:noFill/>
          <a:ln/>
        </p:spPr>
        <p:txBody>
          <a:bodyPr wrap="square" rtlCol="0" anchor="t"/>
          <a:lstStyle/>
          <a:p>
            <a:pPr indent="0" marL="0">
              <a:lnSpc>
                <a:spcPts val="7545"/>
              </a:lnSpc>
              <a:buNone/>
            </a:pPr>
            <a:r>
              <a:rPr lang="en-US" sz="6036" b="1" dirty="0">
                <a:solidFill>
                  <a:srgbClr val="F2F2F2"/>
                </a:solidFill>
                <a:latin typeface="Kanit" pitchFamily="34" charset="0"/>
                <a:ea typeface="Kanit" pitchFamily="34" charset="-122"/>
                <a:cs typeface="Kanit" pitchFamily="34" charset="-120"/>
              </a:rPr>
              <a:t>HealthData: Managing Medical Records with a DBMS</a:t>
            </a:r>
            <a:endParaRPr lang="en-US" sz="6036" dirty="0"/>
          </a:p>
        </p:txBody>
      </p:sp>
      <p:sp>
        <p:nvSpPr>
          <p:cNvPr id="7" name="Text 4"/>
          <p:cNvSpPr/>
          <p:nvPr/>
        </p:nvSpPr>
        <p:spPr>
          <a:xfrm>
            <a:off x="2348389" y="4080510"/>
            <a:ext cx="9933503" cy="355402"/>
          </a:xfrm>
          <a:prstGeom prst="rect">
            <a:avLst/>
          </a:prstGeom>
          <a:noFill/>
          <a:ln/>
        </p:spPr>
        <p:txBody>
          <a:bodyPr wrap="non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Presented By:</a:t>
            </a:r>
            <a:endParaRPr lang="en-US" sz="1750" dirty="0"/>
          </a:p>
        </p:txBody>
      </p:sp>
      <p:sp>
        <p:nvSpPr>
          <p:cNvPr id="8" name="Text 5"/>
          <p:cNvSpPr/>
          <p:nvPr/>
        </p:nvSpPr>
        <p:spPr>
          <a:xfrm>
            <a:off x="2681645" y="4935736"/>
            <a:ext cx="9600248" cy="355402"/>
          </a:xfrm>
          <a:prstGeom prst="rect">
            <a:avLst/>
          </a:prstGeom>
          <a:noFill/>
          <a:ln/>
        </p:spPr>
        <p:txBody>
          <a:bodyPr wrap="none" rtlCol="0" anchor="t"/>
          <a:lstStyle/>
          <a:p>
            <a:pPr indent="0" marL="0">
              <a:lnSpc>
                <a:spcPts val="2799"/>
              </a:lnSpc>
              <a:buNone/>
            </a:pPr>
            <a:r>
              <a:rPr lang="en-US" sz="1750" dirty="0">
                <a:solidFill>
                  <a:srgbClr val="CCCCCC"/>
                </a:solidFill>
                <a:latin typeface="Martel Sans" pitchFamily="34" charset="0"/>
                <a:ea typeface="Martel Sans" pitchFamily="34" charset="-122"/>
                <a:cs typeface="Martel Sans" pitchFamily="34" charset="-120"/>
              </a:rPr>
              <a:t>Aryan Kumar (AP22110010120)</a:t>
            </a:r>
            <a:endParaRPr lang="en-US" sz="1750" dirty="0"/>
          </a:p>
        </p:txBody>
      </p:sp>
      <p:sp>
        <p:nvSpPr>
          <p:cNvPr id="9" name="Text 6"/>
          <p:cNvSpPr/>
          <p:nvPr/>
        </p:nvSpPr>
        <p:spPr>
          <a:xfrm>
            <a:off x="2681645" y="5541050"/>
            <a:ext cx="9600248" cy="355402"/>
          </a:xfrm>
          <a:prstGeom prst="rect">
            <a:avLst/>
          </a:prstGeom>
          <a:noFill/>
          <a:ln/>
        </p:spPr>
        <p:txBody>
          <a:bodyPr wrap="none" rtlCol="0" anchor="t"/>
          <a:lstStyle/>
          <a:p>
            <a:pPr indent="0" marL="0">
              <a:lnSpc>
                <a:spcPts val="2799"/>
              </a:lnSpc>
              <a:buNone/>
            </a:pPr>
            <a:r>
              <a:rPr lang="en-US" sz="1750" dirty="0">
                <a:solidFill>
                  <a:srgbClr val="CCCCCC"/>
                </a:solidFill>
                <a:latin typeface="Martel Sans" pitchFamily="34" charset="0"/>
                <a:ea typeface="Martel Sans" pitchFamily="34" charset="-122"/>
                <a:cs typeface="Martel Sans" pitchFamily="34" charset="-120"/>
              </a:rPr>
              <a:t>Krishna Sharma (AP22110010128)</a:t>
            </a:r>
            <a:endParaRPr lang="en-US" sz="1750" dirty="0"/>
          </a:p>
        </p:txBody>
      </p:sp>
      <p:sp>
        <p:nvSpPr>
          <p:cNvPr id="10" name="Text 7"/>
          <p:cNvSpPr/>
          <p:nvPr/>
        </p:nvSpPr>
        <p:spPr>
          <a:xfrm>
            <a:off x="2681645" y="6146363"/>
            <a:ext cx="9600248" cy="355402"/>
          </a:xfrm>
          <a:prstGeom prst="rect">
            <a:avLst/>
          </a:prstGeom>
          <a:noFill/>
          <a:ln/>
        </p:spPr>
        <p:txBody>
          <a:bodyPr wrap="none" rtlCol="0" anchor="t"/>
          <a:lstStyle/>
          <a:p>
            <a:pPr indent="0" marL="0">
              <a:lnSpc>
                <a:spcPts val="2799"/>
              </a:lnSpc>
              <a:buNone/>
            </a:pPr>
            <a:r>
              <a:rPr lang="en-US" sz="1750" dirty="0">
                <a:solidFill>
                  <a:srgbClr val="CCCCCC"/>
                </a:solidFill>
                <a:latin typeface="Martel Sans" pitchFamily="34" charset="0"/>
                <a:ea typeface="Martel Sans" pitchFamily="34" charset="-122"/>
                <a:cs typeface="Martel Sans" pitchFamily="34" charset="-120"/>
              </a:rPr>
              <a:t>Tejash Tarun (AP22110010110)</a:t>
            </a:r>
            <a:endParaRPr lang="en-US" sz="1750" dirty="0"/>
          </a:p>
        </p:txBody>
      </p:sp>
      <p:sp>
        <p:nvSpPr>
          <p:cNvPr id="11" name="Text 8"/>
          <p:cNvSpPr/>
          <p:nvPr/>
        </p:nvSpPr>
        <p:spPr>
          <a:xfrm>
            <a:off x="2681645" y="6751677"/>
            <a:ext cx="9600248" cy="355402"/>
          </a:xfrm>
          <a:prstGeom prst="rect">
            <a:avLst/>
          </a:prstGeom>
          <a:noFill/>
          <a:ln/>
        </p:spPr>
        <p:txBody>
          <a:bodyPr wrap="none" rtlCol="0" anchor="t"/>
          <a:lstStyle/>
          <a:p>
            <a:pPr algn="l" indent="0" marL="0">
              <a:lnSpc>
                <a:spcPts val="2799"/>
              </a:lnSpc>
              <a:buNone/>
            </a:pPr>
            <a:r>
              <a:rPr lang="en-US" sz="1750" dirty="0">
                <a:solidFill>
                  <a:srgbClr val="CCCCCC"/>
                </a:solidFill>
                <a:latin typeface="Martel Sans" pitchFamily="34" charset="0"/>
                <a:ea typeface="Martel Sans" pitchFamily="34" charset="-122"/>
                <a:cs typeface="Martel Sans" pitchFamily="34" charset="-120"/>
              </a:rPr>
              <a:t>Ankit Jha (AP22110010130)</a:t>
            </a:r>
            <a:endParaRPr lang="en-US" sz="1750" dirty="0"/>
          </a:p>
        </p:txBody>
      </p:sp>
      <p:sp>
        <p:nvSpPr>
          <p:cNvPr id="12" name="Shape 9"/>
          <p:cNvSpPr/>
          <p:nvPr/>
        </p:nvSpPr>
        <p:spPr>
          <a:xfrm>
            <a:off x="2348389" y="4685824"/>
            <a:ext cx="27742" cy="2671167"/>
          </a:xfrm>
          <a:prstGeom prst="rect">
            <a:avLst/>
          </a:prstGeom>
          <a:solidFill>
            <a:srgbClr val="FA2F5C"/>
          </a:solidFill>
          <a:ln/>
        </p:spPr>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290876"/>
            <a:ext cx="5554980" cy="694373"/>
          </a:xfrm>
          <a:prstGeom prst="rect">
            <a:avLst/>
          </a:prstGeom>
          <a:noFill/>
          <a:ln/>
        </p:spPr>
        <p:txBody>
          <a:bodyPr wrap="none" rtlCol="0" anchor="t"/>
          <a:lstStyle/>
          <a:p>
            <a:pPr indent="0" marL="0">
              <a:lnSpc>
                <a:spcPts val="5468"/>
              </a:lnSpc>
              <a:buNone/>
            </a:pPr>
            <a:r>
              <a:rPr lang="en-US" sz="4374" dirty="0">
                <a:solidFill>
                  <a:srgbClr val="FFFFFF"/>
                </a:solidFill>
                <a:latin typeface="Kanit" pitchFamily="34" charset="0"/>
                <a:ea typeface="Kanit" pitchFamily="34" charset="-122"/>
                <a:cs typeface="Kanit" pitchFamily="34" charset="-120"/>
              </a:rPr>
              <a:t>Conclusion</a:t>
            </a:r>
            <a:endParaRPr lang="en-US" sz="4374" dirty="0"/>
          </a:p>
        </p:txBody>
      </p:sp>
      <p:sp>
        <p:nvSpPr>
          <p:cNvPr id="6" name="Text 3"/>
          <p:cNvSpPr/>
          <p:nvPr/>
        </p:nvSpPr>
        <p:spPr>
          <a:xfrm>
            <a:off x="833199" y="2318504"/>
            <a:ext cx="7477601" cy="4620220"/>
          </a:xfrm>
          <a:prstGeom prst="rect">
            <a:avLst/>
          </a:prstGeom>
          <a:noFill/>
          <a:ln/>
        </p:spPr>
        <p:txBody>
          <a:bodyPr wrap="squar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In conclusion, the "HealthData" project represents a significant advancement in healthcare management, addressing the critical need for efficient medical record handling. By leveraging a robust Database Management System (DBMS), HealthData streamlines data management processes, leading to improved patient care, enhanced operational efficiency, and cost savings. Additionally, the project's focus on data-driven insights fosters evidence-based medicine and continuous quality improvement. With its adherence to stringent security and compliance standards, HealthData ensures patient privacy and regulatory trust, reinforcing its importance in today's healthcare landscape. Overall, HealthData stands as a pivotal solution for healthcare institutions seeking to optimize patient care delivery while navigating the complexities of modern healthcare data management.</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2035016"/>
            <a:ext cx="5554980" cy="694373"/>
          </a:xfrm>
          <a:prstGeom prst="rect">
            <a:avLst/>
          </a:prstGeom>
          <a:noFill/>
          <a:ln/>
        </p:spPr>
        <p:txBody>
          <a:bodyPr wrap="none" rtlCol="0" anchor="t"/>
          <a:lstStyle/>
          <a:p>
            <a:pPr indent="0" marL="0">
              <a:lnSpc>
                <a:spcPts val="5468"/>
              </a:lnSpc>
              <a:buNone/>
            </a:pPr>
            <a:r>
              <a:rPr lang="en-US" sz="4374" b="1" dirty="0">
                <a:solidFill>
                  <a:srgbClr val="F2F2F2"/>
                </a:solidFill>
                <a:latin typeface="Kanit" pitchFamily="34" charset="0"/>
                <a:ea typeface="Kanit" pitchFamily="34" charset="-122"/>
                <a:cs typeface="Kanit" pitchFamily="34" charset="-120"/>
              </a:rPr>
              <a:t>Table of contents</a:t>
            </a:r>
            <a:endParaRPr lang="en-US" sz="4374" dirty="0"/>
          </a:p>
        </p:txBody>
      </p:sp>
      <p:sp>
        <p:nvSpPr>
          <p:cNvPr id="5" name="Text 3"/>
          <p:cNvSpPr/>
          <p:nvPr/>
        </p:nvSpPr>
        <p:spPr>
          <a:xfrm>
            <a:off x="2703790" y="3173730"/>
            <a:ext cx="9578102"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b="1" dirty="0">
                <a:solidFill>
                  <a:srgbClr val="D9E1FF"/>
                </a:solidFill>
                <a:latin typeface="Martel Sans" pitchFamily="34" charset="0"/>
                <a:ea typeface="Martel Sans" pitchFamily="34" charset="-122"/>
                <a:cs typeface="Martel Sans" pitchFamily="34" charset="-120"/>
              </a:rPr>
              <a:t>Introduction</a:t>
            </a:r>
            <a:endParaRPr lang="en-US" sz="1750" dirty="0"/>
          </a:p>
        </p:txBody>
      </p:sp>
      <p:sp>
        <p:nvSpPr>
          <p:cNvPr id="6" name="Text 4"/>
          <p:cNvSpPr/>
          <p:nvPr/>
        </p:nvSpPr>
        <p:spPr>
          <a:xfrm>
            <a:off x="2703790" y="3617952"/>
            <a:ext cx="9578102"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b="1" dirty="0">
                <a:solidFill>
                  <a:srgbClr val="D9E1FF"/>
                </a:solidFill>
                <a:latin typeface="Martel Sans" pitchFamily="34" charset="0"/>
                <a:ea typeface="Martel Sans" pitchFamily="34" charset="-122"/>
                <a:cs typeface="Martel Sans" pitchFamily="34" charset="-120"/>
              </a:rPr>
              <a:t>Project Objective</a:t>
            </a:r>
            <a:endParaRPr lang="en-US" sz="1750" dirty="0"/>
          </a:p>
        </p:txBody>
      </p:sp>
      <p:sp>
        <p:nvSpPr>
          <p:cNvPr id="7" name="Text 5"/>
          <p:cNvSpPr/>
          <p:nvPr/>
        </p:nvSpPr>
        <p:spPr>
          <a:xfrm>
            <a:off x="2703790" y="4062174"/>
            <a:ext cx="9578102" cy="355402"/>
          </a:xfrm>
          <a:prstGeom prst="rect">
            <a:avLst/>
          </a:prstGeom>
          <a:noFill/>
          <a:ln/>
        </p:spPr>
        <p:txBody>
          <a:bodyPr wrap="none" rtlCol="0" anchor="t"/>
          <a:lstStyle/>
          <a:p>
            <a:pPr algn="l" marL="342900" indent="-342900">
              <a:lnSpc>
                <a:spcPts val="2799"/>
              </a:lnSpc>
              <a:buSzPct val="100000"/>
              <a:buFont typeface="+mj-lt"/>
              <a:buAutoNum type="arabicPeriod" startAt="3"/>
            </a:pPr>
            <a:r>
              <a:rPr lang="en-US" sz="1750" b="1" dirty="0">
                <a:solidFill>
                  <a:srgbClr val="D9E1FF"/>
                </a:solidFill>
                <a:latin typeface="Martel Sans" pitchFamily="34" charset="0"/>
                <a:ea typeface="Martel Sans" pitchFamily="34" charset="-122"/>
                <a:cs typeface="Martel Sans" pitchFamily="34" charset="-120"/>
              </a:rPr>
              <a:t>Expected outcomes</a:t>
            </a:r>
            <a:endParaRPr lang="en-US" sz="1750" dirty="0"/>
          </a:p>
        </p:txBody>
      </p:sp>
      <p:sp>
        <p:nvSpPr>
          <p:cNvPr id="8" name="Text 6"/>
          <p:cNvSpPr/>
          <p:nvPr/>
        </p:nvSpPr>
        <p:spPr>
          <a:xfrm>
            <a:off x="2703790" y="4506397"/>
            <a:ext cx="9578102" cy="355402"/>
          </a:xfrm>
          <a:prstGeom prst="rect">
            <a:avLst/>
          </a:prstGeom>
          <a:noFill/>
          <a:ln/>
        </p:spPr>
        <p:txBody>
          <a:bodyPr wrap="none" rtlCol="0" anchor="t"/>
          <a:lstStyle/>
          <a:p>
            <a:pPr algn="l" marL="342900" indent="-342900">
              <a:lnSpc>
                <a:spcPts val="2799"/>
              </a:lnSpc>
              <a:buSzPct val="100000"/>
              <a:buFont typeface="+mj-lt"/>
              <a:buAutoNum type="arabicPeriod" startAt="4"/>
            </a:pPr>
            <a:r>
              <a:rPr lang="en-US" sz="1750" b="1" dirty="0">
                <a:solidFill>
                  <a:srgbClr val="D9E1FF"/>
                </a:solidFill>
                <a:latin typeface="Martel Sans" pitchFamily="34" charset="0"/>
                <a:ea typeface="Martel Sans" pitchFamily="34" charset="-122"/>
                <a:cs typeface="Martel Sans" pitchFamily="34" charset="-120"/>
              </a:rPr>
              <a:t>Er diagram</a:t>
            </a:r>
            <a:endParaRPr lang="en-US" sz="1750" dirty="0"/>
          </a:p>
        </p:txBody>
      </p:sp>
      <p:sp>
        <p:nvSpPr>
          <p:cNvPr id="9" name="Text 7"/>
          <p:cNvSpPr/>
          <p:nvPr/>
        </p:nvSpPr>
        <p:spPr>
          <a:xfrm>
            <a:off x="2703790" y="4950619"/>
            <a:ext cx="9578102" cy="355402"/>
          </a:xfrm>
          <a:prstGeom prst="rect">
            <a:avLst/>
          </a:prstGeom>
          <a:noFill/>
          <a:ln/>
        </p:spPr>
        <p:txBody>
          <a:bodyPr wrap="none" rtlCol="0" anchor="t"/>
          <a:lstStyle/>
          <a:p>
            <a:pPr algn="l" marL="342900" indent="-342900">
              <a:lnSpc>
                <a:spcPts val="2799"/>
              </a:lnSpc>
              <a:buSzPct val="100000"/>
              <a:buFont typeface="+mj-lt"/>
              <a:buAutoNum type="arabicPeriod" startAt="5"/>
            </a:pPr>
            <a:r>
              <a:rPr lang="en-US" sz="1750" b="1" dirty="0">
                <a:solidFill>
                  <a:srgbClr val="D9E1FF"/>
                </a:solidFill>
                <a:latin typeface="Martel Sans" pitchFamily="34" charset="0"/>
                <a:ea typeface="Martel Sans" pitchFamily="34" charset="-122"/>
                <a:cs typeface="Martel Sans" pitchFamily="34" charset="-120"/>
              </a:rPr>
              <a:t>Normalize table</a:t>
            </a:r>
            <a:endParaRPr lang="en-US" sz="1750" dirty="0"/>
          </a:p>
        </p:txBody>
      </p:sp>
      <p:sp>
        <p:nvSpPr>
          <p:cNvPr id="10" name="Text 8"/>
          <p:cNvSpPr/>
          <p:nvPr/>
        </p:nvSpPr>
        <p:spPr>
          <a:xfrm>
            <a:off x="2703790" y="5394841"/>
            <a:ext cx="9578102" cy="355402"/>
          </a:xfrm>
          <a:prstGeom prst="rect">
            <a:avLst/>
          </a:prstGeom>
          <a:noFill/>
          <a:ln/>
        </p:spPr>
        <p:txBody>
          <a:bodyPr wrap="none" rtlCol="0" anchor="t"/>
          <a:lstStyle/>
          <a:p>
            <a:pPr algn="l" marL="342900" indent="-342900">
              <a:lnSpc>
                <a:spcPts val="2799"/>
              </a:lnSpc>
              <a:buSzPct val="100000"/>
              <a:buFont typeface="+mj-lt"/>
              <a:buAutoNum type="arabicPeriod" startAt="6"/>
            </a:pPr>
            <a:r>
              <a:rPr lang="en-US" sz="1750" b="1" dirty="0">
                <a:solidFill>
                  <a:srgbClr val="D9E1FF"/>
                </a:solidFill>
                <a:latin typeface="Martel Sans" pitchFamily="34" charset="0"/>
                <a:ea typeface="Martel Sans" pitchFamily="34" charset="-122"/>
                <a:cs typeface="Martel Sans" pitchFamily="34" charset="-120"/>
              </a:rPr>
              <a:t>Benefit and impact</a:t>
            </a:r>
            <a:endParaRPr lang="en-US" sz="1750" dirty="0"/>
          </a:p>
        </p:txBody>
      </p:sp>
      <p:sp>
        <p:nvSpPr>
          <p:cNvPr id="11" name="Text 9"/>
          <p:cNvSpPr/>
          <p:nvPr/>
        </p:nvSpPr>
        <p:spPr>
          <a:xfrm>
            <a:off x="2703790" y="5839063"/>
            <a:ext cx="9578102" cy="355402"/>
          </a:xfrm>
          <a:prstGeom prst="rect">
            <a:avLst/>
          </a:prstGeom>
          <a:noFill/>
          <a:ln/>
        </p:spPr>
        <p:txBody>
          <a:bodyPr wrap="none" rtlCol="0" anchor="t"/>
          <a:lstStyle/>
          <a:p>
            <a:pPr algn="l" marL="342900" indent="-342900">
              <a:lnSpc>
                <a:spcPts val="2799"/>
              </a:lnSpc>
              <a:buSzPct val="100000"/>
              <a:buFont typeface="+mj-lt"/>
              <a:buAutoNum type="arabicPeriod" startAt="7"/>
            </a:pPr>
            <a:r>
              <a:rPr lang="en-US" sz="1750" b="1" dirty="0">
                <a:solidFill>
                  <a:srgbClr val="D9E1FF"/>
                </a:solidFill>
                <a:latin typeface="Martel Sans" pitchFamily="34" charset="0"/>
                <a:ea typeface="Martel Sans" pitchFamily="34" charset="-122"/>
                <a:cs typeface="Martel Sans" pitchFamily="34" charset="-120"/>
              </a:rPr>
              <a:t>conclusion</a:t>
            </a:r>
            <a:endParaRPr lang="en-US" sz="1750" dirty="0"/>
          </a:p>
        </p:txBody>
      </p:sp>
      <p:pic>
        <p:nvPicPr>
          <p:cNvPr id="1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270034" y="695920"/>
            <a:ext cx="4930973" cy="6837759"/>
          </a:xfrm>
          <a:prstGeom prst="rect">
            <a:avLst/>
          </a:prstGeom>
        </p:spPr>
      </p:pic>
      <p:sp>
        <p:nvSpPr>
          <p:cNvPr id="6" name="Text 2"/>
          <p:cNvSpPr/>
          <p:nvPr/>
        </p:nvSpPr>
        <p:spPr>
          <a:xfrm>
            <a:off x="6319599" y="1468517"/>
            <a:ext cx="5554980" cy="694373"/>
          </a:xfrm>
          <a:prstGeom prst="rect">
            <a:avLst/>
          </a:prstGeom>
          <a:noFill/>
          <a:ln/>
        </p:spPr>
        <p:txBody>
          <a:bodyPr wrap="none" rtlCol="0" anchor="t"/>
          <a:lstStyle/>
          <a:p>
            <a:pPr indent="0" marL="0">
              <a:lnSpc>
                <a:spcPts val="5468"/>
              </a:lnSpc>
              <a:buNone/>
            </a:pPr>
            <a:r>
              <a:rPr lang="en-US" sz="4374" b="1" dirty="0">
                <a:solidFill>
                  <a:srgbClr val="F2F2F2"/>
                </a:solidFill>
                <a:latin typeface="Kanit" pitchFamily="34" charset="0"/>
                <a:ea typeface="Kanit" pitchFamily="34" charset="-122"/>
                <a:cs typeface="Kanit" pitchFamily="34" charset="-120"/>
              </a:rPr>
              <a:t>Introduction</a:t>
            </a:r>
            <a:endParaRPr lang="en-US" sz="4374" dirty="0"/>
          </a:p>
        </p:txBody>
      </p:sp>
      <p:sp>
        <p:nvSpPr>
          <p:cNvPr id="7" name="Text 3"/>
          <p:cNvSpPr/>
          <p:nvPr/>
        </p:nvSpPr>
        <p:spPr>
          <a:xfrm>
            <a:off x="6319599" y="2496145"/>
            <a:ext cx="7477601" cy="4264819"/>
          </a:xfrm>
          <a:prstGeom prst="rect">
            <a:avLst/>
          </a:prstGeom>
          <a:noFill/>
          <a:ln/>
        </p:spPr>
        <p:txBody>
          <a:bodyPr wrap="squar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The "HealthData" project addresses the pressing need for efficient management of medical records in healthcare institutions by employing a robust Database Management System (DBMS). With the exponential growth and complexity of medical data, traditional paper-based systems are no longer adequate. The transition to electronic health records (EHRs) emphasizes the necessity for secure, scalable, and accessible data storage solutions. Effective management of medical records is crucial for high-quality patient care, regulatory compliance, research facilitation, and operational efficiency within healthcare organizations. HealthData aims to streamline the storage, retrieval, and analysis of medical records while ensuring stringent security and privacy standards are met.</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2257187"/>
            <a:ext cx="5554980" cy="694373"/>
          </a:xfrm>
          <a:prstGeom prst="rect">
            <a:avLst/>
          </a:prstGeom>
          <a:noFill/>
          <a:ln/>
        </p:spPr>
        <p:txBody>
          <a:bodyPr wrap="none" rtlCol="0" anchor="t"/>
          <a:lstStyle/>
          <a:p>
            <a:pPr indent="0" marL="0">
              <a:lnSpc>
                <a:spcPts val="5468"/>
              </a:lnSpc>
              <a:buNone/>
            </a:pPr>
            <a:r>
              <a:rPr lang="en-US" sz="4374" b="1" dirty="0">
                <a:solidFill>
                  <a:srgbClr val="F2F2F2"/>
                </a:solidFill>
                <a:latin typeface="Kanit" pitchFamily="34" charset="0"/>
                <a:ea typeface="Kanit" pitchFamily="34" charset="-122"/>
                <a:cs typeface="Kanit" pitchFamily="34" charset="-120"/>
              </a:rPr>
              <a:t>Project Objectives</a:t>
            </a:r>
            <a:endParaRPr lang="en-US" sz="4374" dirty="0"/>
          </a:p>
        </p:txBody>
      </p:sp>
      <p:sp>
        <p:nvSpPr>
          <p:cNvPr id="5" name="Text 3"/>
          <p:cNvSpPr/>
          <p:nvPr/>
        </p:nvSpPr>
        <p:spPr>
          <a:xfrm>
            <a:off x="2703790" y="3395901"/>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Martel Sans" pitchFamily="34" charset="0"/>
                <a:ea typeface="Martel Sans" pitchFamily="34" charset="-122"/>
                <a:cs typeface="Martel Sans" pitchFamily="34" charset="-120"/>
              </a:rPr>
              <a:t>Centralized Data Repository</a:t>
            </a:r>
            <a:endParaRPr lang="en-US" sz="1750" dirty="0"/>
          </a:p>
        </p:txBody>
      </p:sp>
      <p:sp>
        <p:nvSpPr>
          <p:cNvPr id="6" name="Text 4"/>
          <p:cNvSpPr/>
          <p:nvPr/>
        </p:nvSpPr>
        <p:spPr>
          <a:xfrm>
            <a:off x="2703790" y="3840123"/>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Martel Sans" pitchFamily="34" charset="0"/>
                <a:ea typeface="Martel Sans" pitchFamily="34" charset="-122"/>
                <a:cs typeface="Martel Sans" pitchFamily="34" charset="-120"/>
              </a:rPr>
              <a:t>Data Security and Privacy</a:t>
            </a:r>
            <a:endParaRPr lang="en-US" sz="1750" dirty="0"/>
          </a:p>
        </p:txBody>
      </p:sp>
      <p:sp>
        <p:nvSpPr>
          <p:cNvPr id="7" name="Text 5"/>
          <p:cNvSpPr/>
          <p:nvPr/>
        </p:nvSpPr>
        <p:spPr>
          <a:xfrm>
            <a:off x="2703790" y="4284345"/>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Martel Sans" pitchFamily="34" charset="0"/>
                <a:ea typeface="Martel Sans" pitchFamily="34" charset="-122"/>
                <a:cs typeface="Martel Sans" pitchFamily="34" charset="-120"/>
              </a:rPr>
              <a:t>Efficient Data Retrieval</a:t>
            </a:r>
            <a:endParaRPr lang="en-US" sz="1750" dirty="0"/>
          </a:p>
        </p:txBody>
      </p:sp>
      <p:sp>
        <p:nvSpPr>
          <p:cNvPr id="8" name="Text 6"/>
          <p:cNvSpPr/>
          <p:nvPr/>
        </p:nvSpPr>
        <p:spPr>
          <a:xfrm>
            <a:off x="2703790" y="4728567"/>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Martel Sans" pitchFamily="34" charset="0"/>
                <a:ea typeface="Martel Sans" pitchFamily="34" charset="-122"/>
                <a:cs typeface="Martel Sans" pitchFamily="34" charset="-120"/>
              </a:rPr>
              <a:t>Interoperability</a:t>
            </a:r>
            <a:endParaRPr lang="en-US" sz="1750" dirty="0"/>
          </a:p>
        </p:txBody>
      </p:sp>
      <p:sp>
        <p:nvSpPr>
          <p:cNvPr id="9" name="Text 7"/>
          <p:cNvSpPr/>
          <p:nvPr/>
        </p:nvSpPr>
        <p:spPr>
          <a:xfrm>
            <a:off x="2703790" y="5172789"/>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Martel Sans" pitchFamily="34" charset="0"/>
                <a:ea typeface="Martel Sans" pitchFamily="34" charset="-122"/>
                <a:cs typeface="Martel Sans" pitchFamily="34" charset="-120"/>
              </a:rPr>
              <a:t>Scalability and Performance</a:t>
            </a:r>
            <a:endParaRPr lang="en-US" sz="1750" dirty="0"/>
          </a:p>
        </p:txBody>
      </p:sp>
      <p:sp>
        <p:nvSpPr>
          <p:cNvPr id="10" name="Text 8"/>
          <p:cNvSpPr/>
          <p:nvPr/>
        </p:nvSpPr>
        <p:spPr>
          <a:xfrm>
            <a:off x="2703790" y="5617012"/>
            <a:ext cx="9578102" cy="355402"/>
          </a:xfrm>
          <a:prstGeom prst="rect">
            <a:avLst/>
          </a:prstGeom>
          <a:noFill/>
          <a:ln/>
        </p:spPr>
        <p:txBody>
          <a:bodyPr wrap="none" rtlCol="0" anchor="t"/>
          <a:lstStyle/>
          <a:p>
            <a:pPr algn="l" marL="342900" indent="-342900">
              <a:lnSpc>
                <a:spcPts val="2799"/>
              </a:lnSpc>
              <a:buSzPct val="100000"/>
              <a:buChar char="•"/>
            </a:pPr>
            <a:r>
              <a:rPr lang="en-US" sz="1750" b="1" dirty="0">
                <a:solidFill>
                  <a:srgbClr val="D9E1FF"/>
                </a:solidFill>
                <a:latin typeface="Martel Sans" pitchFamily="34" charset="0"/>
                <a:ea typeface="Martel Sans" pitchFamily="34" charset="-122"/>
                <a:cs typeface="Martel Sans" pitchFamily="34" charset="-120"/>
              </a:rPr>
              <a:t>User-Friendly Interface</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3074789" y="522922"/>
            <a:ext cx="4742498" cy="592693"/>
          </a:xfrm>
          <a:prstGeom prst="rect">
            <a:avLst/>
          </a:prstGeom>
          <a:noFill/>
          <a:ln/>
        </p:spPr>
        <p:txBody>
          <a:bodyPr wrap="none" rtlCol="0" anchor="t"/>
          <a:lstStyle/>
          <a:p>
            <a:pPr indent="0" marL="0">
              <a:lnSpc>
                <a:spcPts val="4668"/>
              </a:lnSpc>
              <a:buNone/>
            </a:pPr>
            <a:r>
              <a:rPr lang="en-US" sz="3734" b="1" dirty="0">
                <a:solidFill>
                  <a:srgbClr val="F2F2F2"/>
                </a:solidFill>
                <a:latin typeface="Kanit" pitchFamily="34" charset="0"/>
                <a:ea typeface="Kanit" pitchFamily="34" charset="-122"/>
                <a:cs typeface="Kanit" pitchFamily="34" charset="-120"/>
              </a:rPr>
              <a:t>Expected Outcomes</a:t>
            </a:r>
            <a:endParaRPr lang="en-US" sz="3734" dirty="0"/>
          </a:p>
        </p:txBody>
      </p:sp>
      <p:sp>
        <p:nvSpPr>
          <p:cNvPr id="5" name="Shape 3"/>
          <p:cNvSpPr/>
          <p:nvPr/>
        </p:nvSpPr>
        <p:spPr>
          <a:xfrm>
            <a:off x="3347442" y="1494949"/>
            <a:ext cx="23693" cy="6211729"/>
          </a:xfrm>
          <a:prstGeom prst="rect">
            <a:avLst/>
          </a:prstGeom>
          <a:solidFill>
            <a:srgbClr val="FA2F5C"/>
          </a:solidFill>
          <a:ln/>
        </p:spPr>
      </p:sp>
      <p:sp>
        <p:nvSpPr>
          <p:cNvPr id="6" name="Shape 4"/>
          <p:cNvSpPr/>
          <p:nvPr/>
        </p:nvSpPr>
        <p:spPr>
          <a:xfrm>
            <a:off x="3572589" y="1874222"/>
            <a:ext cx="663893" cy="23693"/>
          </a:xfrm>
          <a:prstGeom prst="rect">
            <a:avLst/>
          </a:prstGeom>
          <a:solidFill>
            <a:srgbClr val="FA2F5C"/>
          </a:solidFill>
          <a:ln/>
        </p:spPr>
      </p:sp>
      <p:sp>
        <p:nvSpPr>
          <p:cNvPr id="7" name="Shape 5"/>
          <p:cNvSpPr/>
          <p:nvPr/>
        </p:nvSpPr>
        <p:spPr>
          <a:xfrm>
            <a:off x="3145869" y="1672828"/>
            <a:ext cx="426720" cy="426720"/>
          </a:xfrm>
          <a:prstGeom prst="roundRect">
            <a:avLst>
              <a:gd name="adj" fmla="val 13337"/>
            </a:avLst>
          </a:prstGeom>
          <a:solidFill>
            <a:srgbClr val="221D4C"/>
          </a:solidFill>
          <a:ln/>
        </p:spPr>
      </p:sp>
      <p:sp>
        <p:nvSpPr>
          <p:cNvPr id="8" name="Text 6"/>
          <p:cNvSpPr/>
          <p:nvPr/>
        </p:nvSpPr>
        <p:spPr>
          <a:xfrm>
            <a:off x="3313747" y="1708309"/>
            <a:ext cx="90845" cy="355640"/>
          </a:xfrm>
          <a:prstGeom prst="rect">
            <a:avLst/>
          </a:prstGeom>
          <a:noFill/>
          <a:ln/>
        </p:spPr>
        <p:txBody>
          <a:bodyPr wrap="none" rtlCol="0" anchor="t"/>
          <a:lstStyle/>
          <a:p>
            <a:pPr algn="ctr" indent="0" marL="0">
              <a:lnSpc>
                <a:spcPts val="2801"/>
              </a:lnSpc>
              <a:buNone/>
            </a:pPr>
            <a:r>
              <a:rPr lang="en-US" sz="2241" dirty="0">
                <a:solidFill>
                  <a:srgbClr val="FFFFFF"/>
                </a:solidFill>
                <a:latin typeface="Kanit" pitchFamily="34" charset="0"/>
                <a:ea typeface="Kanit" pitchFamily="34" charset="-122"/>
                <a:cs typeface="Kanit" pitchFamily="34" charset="-120"/>
              </a:rPr>
              <a:t>1</a:t>
            </a:r>
            <a:endParaRPr lang="en-US" sz="2241" dirty="0"/>
          </a:p>
        </p:txBody>
      </p:sp>
      <p:sp>
        <p:nvSpPr>
          <p:cNvPr id="9" name="Text 7"/>
          <p:cNvSpPr/>
          <p:nvPr/>
        </p:nvSpPr>
        <p:spPr>
          <a:xfrm>
            <a:off x="4402574" y="1684615"/>
            <a:ext cx="7153037" cy="711279"/>
          </a:xfrm>
          <a:prstGeom prst="rect">
            <a:avLst/>
          </a:prstGeom>
          <a:noFill/>
          <a:ln/>
        </p:spPr>
        <p:txBody>
          <a:bodyPr wrap="square" rtlCol="0" anchor="t"/>
          <a:lstStyle/>
          <a:p>
            <a:pPr algn="l" indent="0" marL="0">
              <a:lnSpc>
                <a:spcPts val="2801"/>
              </a:lnSpc>
              <a:buNone/>
            </a:pPr>
            <a:r>
              <a:rPr lang="en-US" sz="2241" dirty="0">
                <a:solidFill>
                  <a:srgbClr val="FFFFFF"/>
                </a:solidFill>
                <a:latin typeface="Kanit" pitchFamily="34" charset="0"/>
                <a:ea typeface="Kanit" pitchFamily="34" charset="-122"/>
                <a:cs typeface="Kanit" pitchFamily="34" charset="-120"/>
              </a:rPr>
              <a:t>Enhanced patient care through timely access to comprehensive medical records.</a:t>
            </a:r>
            <a:endParaRPr lang="en-US" sz="2241" dirty="0"/>
          </a:p>
        </p:txBody>
      </p:sp>
      <p:sp>
        <p:nvSpPr>
          <p:cNvPr id="10" name="Shape 8"/>
          <p:cNvSpPr/>
          <p:nvPr/>
        </p:nvSpPr>
        <p:spPr>
          <a:xfrm>
            <a:off x="3572589" y="3154501"/>
            <a:ext cx="663893" cy="23693"/>
          </a:xfrm>
          <a:prstGeom prst="rect">
            <a:avLst/>
          </a:prstGeom>
          <a:solidFill>
            <a:srgbClr val="FA2F5C"/>
          </a:solidFill>
          <a:ln/>
        </p:spPr>
      </p:sp>
      <p:sp>
        <p:nvSpPr>
          <p:cNvPr id="11" name="Shape 9"/>
          <p:cNvSpPr/>
          <p:nvPr/>
        </p:nvSpPr>
        <p:spPr>
          <a:xfrm>
            <a:off x="3145869" y="2953107"/>
            <a:ext cx="426720" cy="426720"/>
          </a:xfrm>
          <a:prstGeom prst="roundRect">
            <a:avLst>
              <a:gd name="adj" fmla="val 13337"/>
            </a:avLst>
          </a:prstGeom>
          <a:solidFill>
            <a:srgbClr val="221D4C"/>
          </a:solidFill>
          <a:ln/>
        </p:spPr>
      </p:sp>
      <p:sp>
        <p:nvSpPr>
          <p:cNvPr id="12" name="Text 10"/>
          <p:cNvSpPr/>
          <p:nvPr/>
        </p:nvSpPr>
        <p:spPr>
          <a:xfrm>
            <a:off x="3286720" y="2988588"/>
            <a:ext cx="144899" cy="355640"/>
          </a:xfrm>
          <a:prstGeom prst="rect">
            <a:avLst/>
          </a:prstGeom>
          <a:noFill/>
          <a:ln/>
        </p:spPr>
        <p:txBody>
          <a:bodyPr wrap="none" rtlCol="0" anchor="t"/>
          <a:lstStyle/>
          <a:p>
            <a:pPr algn="ctr" indent="0" marL="0">
              <a:lnSpc>
                <a:spcPts val="2801"/>
              </a:lnSpc>
              <a:buNone/>
            </a:pPr>
            <a:r>
              <a:rPr lang="en-US" sz="2241" dirty="0">
                <a:solidFill>
                  <a:srgbClr val="FFFFFF"/>
                </a:solidFill>
                <a:latin typeface="Kanit" pitchFamily="34" charset="0"/>
                <a:ea typeface="Kanit" pitchFamily="34" charset="-122"/>
                <a:cs typeface="Kanit" pitchFamily="34" charset="-120"/>
              </a:rPr>
              <a:t>2</a:t>
            </a:r>
            <a:endParaRPr lang="en-US" sz="2241" dirty="0"/>
          </a:p>
        </p:txBody>
      </p:sp>
      <p:sp>
        <p:nvSpPr>
          <p:cNvPr id="13" name="Text 11"/>
          <p:cNvSpPr/>
          <p:nvPr/>
        </p:nvSpPr>
        <p:spPr>
          <a:xfrm>
            <a:off x="4402574" y="2964894"/>
            <a:ext cx="7153037" cy="711279"/>
          </a:xfrm>
          <a:prstGeom prst="rect">
            <a:avLst/>
          </a:prstGeom>
          <a:noFill/>
          <a:ln/>
        </p:spPr>
        <p:txBody>
          <a:bodyPr wrap="square" rtlCol="0" anchor="t"/>
          <a:lstStyle/>
          <a:p>
            <a:pPr algn="l" indent="0" marL="0">
              <a:lnSpc>
                <a:spcPts val="2801"/>
              </a:lnSpc>
              <a:buNone/>
            </a:pPr>
            <a:r>
              <a:rPr lang="en-US" sz="2241" dirty="0">
                <a:solidFill>
                  <a:srgbClr val="FFFFFF"/>
                </a:solidFill>
                <a:latin typeface="Kanit" pitchFamily="34" charset="0"/>
                <a:ea typeface="Kanit" pitchFamily="34" charset="-122"/>
                <a:cs typeface="Kanit" pitchFamily="34" charset="-120"/>
              </a:rPr>
              <a:t>Improved operational efficiency and productivity within healthcare institutions.</a:t>
            </a:r>
            <a:endParaRPr lang="en-US" sz="2241" dirty="0"/>
          </a:p>
        </p:txBody>
      </p:sp>
      <p:sp>
        <p:nvSpPr>
          <p:cNvPr id="14" name="Shape 12"/>
          <p:cNvSpPr/>
          <p:nvPr/>
        </p:nvSpPr>
        <p:spPr>
          <a:xfrm>
            <a:off x="3572589" y="4434780"/>
            <a:ext cx="663893" cy="23693"/>
          </a:xfrm>
          <a:prstGeom prst="rect">
            <a:avLst/>
          </a:prstGeom>
          <a:solidFill>
            <a:srgbClr val="FA2F5C"/>
          </a:solidFill>
          <a:ln/>
        </p:spPr>
      </p:sp>
      <p:sp>
        <p:nvSpPr>
          <p:cNvPr id="15" name="Shape 13"/>
          <p:cNvSpPr/>
          <p:nvPr/>
        </p:nvSpPr>
        <p:spPr>
          <a:xfrm>
            <a:off x="3145869" y="4233386"/>
            <a:ext cx="426720" cy="426720"/>
          </a:xfrm>
          <a:prstGeom prst="roundRect">
            <a:avLst>
              <a:gd name="adj" fmla="val 13337"/>
            </a:avLst>
          </a:prstGeom>
          <a:solidFill>
            <a:srgbClr val="221D4C"/>
          </a:solidFill>
          <a:ln/>
        </p:spPr>
      </p:sp>
      <p:sp>
        <p:nvSpPr>
          <p:cNvPr id="16" name="Text 14"/>
          <p:cNvSpPr/>
          <p:nvPr/>
        </p:nvSpPr>
        <p:spPr>
          <a:xfrm>
            <a:off x="3285411" y="4268867"/>
            <a:ext cx="147637" cy="355640"/>
          </a:xfrm>
          <a:prstGeom prst="rect">
            <a:avLst/>
          </a:prstGeom>
          <a:noFill/>
          <a:ln/>
        </p:spPr>
        <p:txBody>
          <a:bodyPr wrap="none" rtlCol="0" anchor="t"/>
          <a:lstStyle/>
          <a:p>
            <a:pPr algn="ctr" indent="0" marL="0">
              <a:lnSpc>
                <a:spcPts val="2801"/>
              </a:lnSpc>
              <a:buNone/>
            </a:pPr>
            <a:r>
              <a:rPr lang="en-US" sz="2241" dirty="0">
                <a:solidFill>
                  <a:srgbClr val="FFFFFF"/>
                </a:solidFill>
                <a:latin typeface="Kanit" pitchFamily="34" charset="0"/>
                <a:ea typeface="Kanit" pitchFamily="34" charset="-122"/>
                <a:cs typeface="Kanit" pitchFamily="34" charset="-120"/>
              </a:rPr>
              <a:t>3</a:t>
            </a:r>
            <a:endParaRPr lang="en-US" sz="2241" dirty="0"/>
          </a:p>
        </p:txBody>
      </p:sp>
      <p:sp>
        <p:nvSpPr>
          <p:cNvPr id="17" name="Text 15"/>
          <p:cNvSpPr/>
          <p:nvPr/>
        </p:nvSpPr>
        <p:spPr>
          <a:xfrm>
            <a:off x="4402574" y="4245173"/>
            <a:ext cx="7153037" cy="711279"/>
          </a:xfrm>
          <a:prstGeom prst="rect">
            <a:avLst/>
          </a:prstGeom>
          <a:noFill/>
          <a:ln/>
        </p:spPr>
        <p:txBody>
          <a:bodyPr wrap="square" rtlCol="0" anchor="t"/>
          <a:lstStyle/>
          <a:p>
            <a:pPr algn="l" indent="0" marL="0">
              <a:lnSpc>
                <a:spcPts val="2801"/>
              </a:lnSpc>
              <a:buNone/>
            </a:pPr>
            <a:r>
              <a:rPr lang="en-US" sz="2241" dirty="0">
                <a:solidFill>
                  <a:srgbClr val="FFFFFF"/>
                </a:solidFill>
                <a:latin typeface="Kanit" pitchFamily="34" charset="0"/>
                <a:ea typeface="Kanit" pitchFamily="34" charset="-122"/>
                <a:cs typeface="Kanit" pitchFamily="34" charset="-120"/>
              </a:rPr>
              <a:t>Strengthened compliance with regulatory requirements and data protection standards.</a:t>
            </a:r>
            <a:endParaRPr lang="en-US" sz="2241" dirty="0"/>
          </a:p>
        </p:txBody>
      </p:sp>
      <p:sp>
        <p:nvSpPr>
          <p:cNvPr id="18" name="Shape 16"/>
          <p:cNvSpPr/>
          <p:nvPr/>
        </p:nvSpPr>
        <p:spPr>
          <a:xfrm>
            <a:off x="3572589" y="5715060"/>
            <a:ext cx="663893" cy="23693"/>
          </a:xfrm>
          <a:prstGeom prst="rect">
            <a:avLst/>
          </a:prstGeom>
          <a:solidFill>
            <a:srgbClr val="FA2F5C"/>
          </a:solidFill>
          <a:ln/>
        </p:spPr>
      </p:sp>
      <p:sp>
        <p:nvSpPr>
          <p:cNvPr id="19" name="Shape 17"/>
          <p:cNvSpPr/>
          <p:nvPr/>
        </p:nvSpPr>
        <p:spPr>
          <a:xfrm>
            <a:off x="3145869" y="5513665"/>
            <a:ext cx="426720" cy="426720"/>
          </a:xfrm>
          <a:prstGeom prst="roundRect">
            <a:avLst>
              <a:gd name="adj" fmla="val 13337"/>
            </a:avLst>
          </a:prstGeom>
          <a:solidFill>
            <a:srgbClr val="221D4C"/>
          </a:solidFill>
          <a:ln/>
        </p:spPr>
      </p:sp>
      <p:sp>
        <p:nvSpPr>
          <p:cNvPr id="20" name="Text 18"/>
          <p:cNvSpPr/>
          <p:nvPr/>
        </p:nvSpPr>
        <p:spPr>
          <a:xfrm>
            <a:off x="3281958" y="5549146"/>
            <a:ext cx="154543" cy="355640"/>
          </a:xfrm>
          <a:prstGeom prst="rect">
            <a:avLst/>
          </a:prstGeom>
          <a:noFill/>
          <a:ln/>
        </p:spPr>
        <p:txBody>
          <a:bodyPr wrap="none" rtlCol="0" anchor="t"/>
          <a:lstStyle/>
          <a:p>
            <a:pPr algn="ctr" indent="0" marL="0">
              <a:lnSpc>
                <a:spcPts val="2801"/>
              </a:lnSpc>
              <a:buNone/>
            </a:pPr>
            <a:r>
              <a:rPr lang="en-US" sz="2241" dirty="0">
                <a:solidFill>
                  <a:srgbClr val="FFFFFF"/>
                </a:solidFill>
                <a:latin typeface="Kanit" pitchFamily="34" charset="0"/>
                <a:ea typeface="Kanit" pitchFamily="34" charset="-122"/>
                <a:cs typeface="Kanit" pitchFamily="34" charset="-120"/>
              </a:rPr>
              <a:t>4</a:t>
            </a:r>
            <a:endParaRPr lang="en-US" sz="2241" dirty="0"/>
          </a:p>
        </p:txBody>
      </p:sp>
      <p:sp>
        <p:nvSpPr>
          <p:cNvPr id="21" name="Text 19"/>
          <p:cNvSpPr/>
          <p:nvPr/>
        </p:nvSpPr>
        <p:spPr>
          <a:xfrm>
            <a:off x="4402574" y="5525453"/>
            <a:ext cx="7153037" cy="711279"/>
          </a:xfrm>
          <a:prstGeom prst="rect">
            <a:avLst/>
          </a:prstGeom>
          <a:noFill/>
          <a:ln/>
        </p:spPr>
        <p:txBody>
          <a:bodyPr wrap="square" rtlCol="0" anchor="t"/>
          <a:lstStyle/>
          <a:p>
            <a:pPr algn="l" indent="0" marL="0">
              <a:lnSpc>
                <a:spcPts val="2801"/>
              </a:lnSpc>
              <a:buNone/>
            </a:pPr>
            <a:r>
              <a:rPr lang="en-US" sz="2241" dirty="0">
                <a:solidFill>
                  <a:srgbClr val="FFFFFF"/>
                </a:solidFill>
                <a:latin typeface="Kanit" pitchFamily="34" charset="0"/>
                <a:ea typeface="Kanit" pitchFamily="34" charset="-122"/>
                <a:cs typeface="Kanit" pitchFamily="34" charset="-120"/>
              </a:rPr>
              <a:t>Facilitated research and analysis through access to aggregated anonymized patient data.</a:t>
            </a:r>
            <a:endParaRPr lang="en-US" sz="2241" dirty="0"/>
          </a:p>
        </p:txBody>
      </p:sp>
      <p:sp>
        <p:nvSpPr>
          <p:cNvPr id="22" name="Shape 20"/>
          <p:cNvSpPr/>
          <p:nvPr/>
        </p:nvSpPr>
        <p:spPr>
          <a:xfrm>
            <a:off x="3572589" y="6995339"/>
            <a:ext cx="663893" cy="23693"/>
          </a:xfrm>
          <a:prstGeom prst="rect">
            <a:avLst/>
          </a:prstGeom>
          <a:solidFill>
            <a:srgbClr val="FA2F5C"/>
          </a:solidFill>
          <a:ln/>
        </p:spPr>
      </p:sp>
      <p:sp>
        <p:nvSpPr>
          <p:cNvPr id="23" name="Shape 21"/>
          <p:cNvSpPr/>
          <p:nvPr/>
        </p:nvSpPr>
        <p:spPr>
          <a:xfrm>
            <a:off x="3145869" y="6793944"/>
            <a:ext cx="426720" cy="426720"/>
          </a:xfrm>
          <a:prstGeom prst="roundRect">
            <a:avLst>
              <a:gd name="adj" fmla="val 13337"/>
            </a:avLst>
          </a:prstGeom>
          <a:solidFill>
            <a:srgbClr val="221D4C"/>
          </a:solidFill>
          <a:ln/>
        </p:spPr>
      </p:sp>
      <p:sp>
        <p:nvSpPr>
          <p:cNvPr id="24" name="Text 22"/>
          <p:cNvSpPr/>
          <p:nvPr/>
        </p:nvSpPr>
        <p:spPr>
          <a:xfrm>
            <a:off x="3285887" y="6829425"/>
            <a:ext cx="146566" cy="355640"/>
          </a:xfrm>
          <a:prstGeom prst="rect">
            <a:avLst/>
          </a:prstGeom>
          <a:noFill/>
          <a:ln/>
        </p:spPr>
        <p:txBody>
          <a:bodyPr wrap="none" rtlCol="0" anchor="t"/>
          <a:lstStyle/>
          <a:p>
            <a:pPr algn="ctr" indent="0" marL="0">
              <a:lnSpc>
                <a:spcPts val="2801"/>
              </a:lnSpc>
              <a:buNone/>
            </a:pPr>
            <a:r>
              <a:rPr lang="en-US" sz="2241" dirty="0">
                <a:solidFill>
                  <a:srgbClr val="FFFFFF"/>
                </a:solidFill>
                <a:latin typeface="Kanit" pitchFamily="34" charset="0"/>
                <a:ea typeface="Kanit" pitchFamily="34" charset="-122"/>
                <a:cs typeface="Kanit" pitchFamily="34" charset="-120"/>
              </a:rPr>
              <a:t>5</a:t>
            </a:r>
            <a:endParaRPr lang="en-US" sz="2241" dirty="0"/>
          </a:p>
        </p:txBody>
      </p:sp>
      <p:sp>
        <p:nvSpPr>
          <p:cNvPr id="25" name="Text 23"/>
          <p:cNvSpPr/>
          <p:nvPr/>
        </p:nvSpPr>
        <p:spPr>
          <a:xfrm>
            <a:off x="4402574" y="6805732"/>
            <a:ext cx="7153037" cy="711279"/>
          </a:xfrm>
          <a:prstGeom prst="rect">
            <a:avLst/>
          </a:prstGeom>
          <a:noFill/>
          <a:ln/>
        </p:spPr>
        <p:txBody>
          <a:bodyPr wrap="square" rtlCol="0" anchor="t"/>
          <a:lstStyle/>
          <a:p>
            <a:pPr algn="l" indent="0" marL="0">
              <a:lnSpc>
                <a:spcPts val="2801"/>
              </a:lnSpc>
              <a:buNone/>
            </a:pPr>
            <a:r>
              <a:rPr lang="en-US" sz="2241" dirty="0">
                <a:solidFill>
                  <a:srgbClr val="FFFFFF"/>
                </a:solidFill>
                <a:latin typeface="Kanit" pitchFamily="34" charset="0"/>
                <a:ea typeface="Kanit" pitchFamily="34" charset="-122"/>
                <a:cs typeface="Kanit" pitchFamily="34" charset="-120"/>
              </a:rPr>
              <a:t>Reduced administrative burden associated with manual record-keeping processes.</a:t>
            </a:r>
            <a:endParaRPr lang="en-US" sz="2241" dirty="0"/>
          </a:p>
        </p:txBody>
      </p:sp>
      <p:pic>
        <p:nvPicPr>
          <p:cNvPr id="2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p:cNvPr>
          <p:cNvPicPr>
            <a:picLocks noChangeAspect="1"/>
          </p:cNvPicPr>
          <p:nvPr/>
        </p:nvPicPr>
        <p:blipFill>
          <a:blip r:embed="rId1"/>
          <a:stretch>
            <a:fillRect/>
          </a:stretch>
        </p:blipFill>
        <p:spPr>
          <a:xfrm>
            <a:off x="-7620" y="0"/>
            <a:ext cx="5486400" cy="8229600"/>
          </a:xfrm>
          <a:prstGeom prst="rect">
            <a:avLst/>
          </a:prstGeom>
        </p:spPr>
      </p:pic>
      <p:sp>
        <p:nvSpPr>
          <p:cNvPr id="5" name="Text 2"/>
          <p:cNvSpPr/>
          <p:nvPr/>
        </p:nvSpPr>
        <p:spPr>
          <a:xfrm>
            <a:off x="6319599" y="3423285"/>
            <a:ext cx="7307223" cy="694373"/>
          </a:xfrm>
          <a:prstGeom prst="rect">
            <a:avLst/>
          </a:prstGeom>
          <a:noFill/>
          <a:ln/>
        </p:spPr>
        <p:txBody>
          <a:bodyPr wrap="none" rtlCol="0" anchor="t"/>
          <a:lstStyle/>
          <a:p>
            <a:pPr indent="0" marL="0">
              <a:lnSpc>
                <a:spcPts val="5468"/>
              </a:lnSpc>
              <a:buNone/>
            </a:pPr>
            <a:r>
              <a:rPr lang="en-US" sz="4374" b="1" dirty="0">
                <a:solidFill>
                  <a:srgbClr val="F2F2F2"/>
                </a:solidFill>
                <a:latin typeface="Kanit" pitchFamily="34" charset="0"/>
                <a:ea typeface="Kanit" pitchFamily="34" charset="-122"/>
                <a:cs typeface="Kanit" pitchFamily="34" charset="-120"/>
              </a:rPr>
              <a:t>ER Diagram for the Database</a:t>
            </a:r>
            <a:endParaRPr lang="en-US" sz="4374" dirty="0"/>
          </a:p>
        </p:txBody>
      </p:sp>
      <p:sp>
        <p:nvSpPr>
          <p:cNvPr id="6" name="Text 3"/>
          <p:cNvSpPr/>
          <p:nvPr/>
        </p:nvSpPr>
        <p:spPr>
          <a:xfrm>
            <a:off x="6319599" y="4450913"/>
            <a:ext cx="7477601" cy="355402"/>
          </a:xfrm>
          <a:prstGeom prst="rect">
            <a:avLst/>
          </a:prstGeom>
          <a:noFill/>
          <a:ln/>
        </p:spPr>
        <p:txBody>
          <a:bodyPr wrap="none" rtlCol="0" anchor="t"/>
          <a:lstStyle/>
          <a:p>
            <a:pPr indent="0" marL="0">
              <a:lnSpc>
                <a:spcPts val="2799"/>
              </a:lnSpc>
              <a:buNone/>
            </a:pP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
        <p:nvSpPr>
          <p:cNvPr id="4" name="Text 2"/>
          <p:cNvSpPr/>
          <p:nvPr/>
        </p:nvSpPr>
        <p:spPr>
          <a:xfrm>
            <a:off x="2348389" y="1171456"/>
            <a:ext cx="6737390" cy="694373"/>
          </a:xfrm>
          <a:prstGeom prst="rect">
            <a:avLst/>
          </a:prstGeom>
          <a:noFill/>
          <a:ln/>
        </p:spPr>
        <p:txBody>
          <a:bodyPr wrap="none" rtlCol="0" anchor="t"/>
          <a:lstStyle/>
          <a:p>
            <a:pPr indent="0" marL="0">
              <a:lnSpc>
                <a:spcPts val="5468"/>
              </a:lnSpc>
              <a:buNone/>
            </a:pPr>
            <a:r>
              <a:rPr lang="en-US" sz="4374" b="1" dirty="0">
                <a:solidFill>
                  <a:srgbClr val="F2F2F2"/>
                </a:solidFill>
                <a:latin typeface="Kanit" pitchFamily="34" charset="0"/>
                <a:ea typeface="Kanit" pitchFamily="34" charset="-122"/>
                <a:cs typeface="Kanit" pitchFamily="34" charset="-120"/>
              </a:rPr>
              <a:t>Description of ER Diagram</a:t>
            </a:r>
            <a:endParaRPr lang="en-US" sz="4374" dirty="0"/>
          </a:p>
        </p:txBody>
      </p:sp>
      <p:sp>
        <p:nvSpPr>
          <p:cNvPr id="5" name="Text 3"/>
          <p:cNvSpPr/>
          <p:nvPr/>
        </p:nvSpPr>
        <p:spPr>
          <a:xfrm>
            <a:off x="2348389" y="2421255"/>
            <a:ext cx="3332917" cy="416481"/>
          </a:xfrm>
          <a:prstGeom prst="rect">
            <a:avLst/>
          </a:prstGeom>
          <a:noFill/>
          <a:ln/>
        </p:spPr>
        <p:txBody>
          <a:bodyPr wrap="none" rtlCol="0" anchor="t"/>
          <a:lstStyle/>
          <a:p>
            <a:pPr indent="0" marL="0">
              <a:lnSpc>
                <a:spcPts val="3281"/>
              </a:lnSpc>
              <a:buNone/>
            </a:pPr>
            <a:r>
              <a:rPr lang="en-US" sz="2624" dirty="0">
                <a:solidFill>
                  <a:srgbClr val="FFFFFF"/>
                </a:solidFill>
                <a:latin typeface="Kanit" pitchFamily="34" charset="0"/>
                <a:ea typeface="Kanit" pitchFamily="34" charset="-122"/>
                <a:cs typeface="Kanit" pitchFamily="34" charset="-120"/>
              </a:rPr>
              <a:t>Entities/Tables:</a:t>
            </a:r>
            <a:endParaRPr lang="en-US" sz="2624" dirty="0"/>
          </a:p>
        </p:txBody>
      </p:sp>
      <p:sp>
        <p:nvSpPr>
          <p:cNvPr id="6" name="Text 4"/>
          <p:cNvSpPr/>
          <p:nvPr/>
        </p:nvSpPr>
        <p:spPr>
          <a:xfrm>
            <a:off x="2348389" y="3059906"/>
            <a:ext cx="4695706" cy="710803"/>
          </a:xfrm>
          <a:prstGeom prst="rect">
            <a:avLst/>
          </a:prstGeom>
          <a:noFill/>
          <a:ln/>
        </p:spPr>
        <p:txBody>
          <a:bodyPr wrap="squar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•Patients: Contains personal details (id, name, age, gender).</a:t>
            </a:r>
            <a:endParaRPr lang="en-US" sz="1750" dirty="0"/>
          </a:p>
        </p:txBody>
      </p:sp>
      <p:sp>
        <p:nvSpPr>
          <p:cNvPr id="7" name="Text 5"/>
          <p:cNvSpPr/>
          <p:nvPr/>
        </p:nvSpPr>
        <p:spPr>
          <a:xfrm>
            <a:off x="2348389" y="3970615"/>
            <a:ext cx="4695706" cy="1066205"/>
          </a:xfrm>
          <a:prstGeom prst="rect">
            <a:avLst/>
          </a:prstGeom>
          <a:noFill/>
          <a:ln/>
        </p:spPr>
        <p:txBody>
          <a:bodyPr wrap="squar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•Medical Records: Stores history linked to patients (recordId, patientId, diagnosis, treatment).</a:t>
            </a:r>
            <a:endParaRPr lang="en-US" sz="1750" dirty="0"/>
          </a:p>
        </p:txBody>
      </p:sp>
      <p:sp>
        <p:nvSpPr>
          <p:cNvPr id="8" name="Text 6"/>
          <p:cNvSpPr/>
          <p:nvPr/>
        </p:nvSpPr>
        <p:spPr>
          <a:xfrm>
            <a:off x="2348389" y="5236726"/>
            <a:ext cx="4695706" cy="710803"/>
          </a:xfrm>
          <a:prstGeom prst="rect">
            <a:avLst/>
          </a:prstGeom>
          <a:noFill/>
          <a:ln/>
        </p:spPr>
        <p:txBody>
          <a:bodyPr wrap="squar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•Appointments: Records appointments (id, patientId, doctorId, appointmentDate).</a:t>
            </a:r>
            <a:endParaRPr lang="en-US" sz="1750" dirty="0"/>
          </a:p>
        </p:txBody>
      </p:sp>
      <p:sp>
        <p:nvSpPr>
          <p:cNvPr id="9" name="Text 7"/>
          <p:cNvSpPr/>
          <p:nvPr/>
        </p:nvSpPr>
        <p:spPr>
          <a:xfrm>
            <a:off x="2348389" y="6147435"/>
            <a:ext cx="4695706" cy="710803"/>
          </a:xfrm>
          <a:prstGeom prst="rect">
            <a:avLst/>
          </a:prstGeom>
          <a:noFill/>
          <a:ln/>
        </p:spPr>
        <p:txBody>
          <a:bodyPr wrap="squar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•Doctors: Holds doctor information (id, name, specialty).</a:t>
            </a:r>
            <a:endParaRPr lang="en-US" sz="1750" dirty="0"/>
          </a:p>
        </p:txBody>
      </p:sp>
      <p:sp>
        <p:nvSpPr>
          <p:cNvPr id="10" name="Text 8"/>
          <p:cNvSpPr/>
          <p:nvPr/>
        </p:nvSpPr>
        <p:spPr>
          <a:xfrm>
            <a:off x="7593687" y="2421255"/>
            <a:ext cx="3332917" cy="416481"/>
          </a:xfrm>
          <a:prstGeom prst="rect">
            <a:avLst/>
          </a:prstGeom>
          <a:noFill/>
          <a:ln/>
        </p:spPr>
        <p:txBody>
          <a:bodyPr wrap="none" rtlCol="0" anchor="t"/>
          <a:lstStyle/>
          <a:p>
            <a:pPr indent="0" marL="0">
              <a:lnSpc>
                <a:spcPts val="3281"/>
              </a:lnSpc>
              <a:buNone/>
            </a:pPr>
            <a:r>
              <a:rPr lang="en-US" sz="2624" dirty="0">
                <a:solidFill>
                  <a:srgbClr val="FFFFFF"/>
                </a:solidFill>
                <a:latin typeface="Kanit" pitchFamily="34" charset="0"/>
                <a:ea typeface="Kanit" pitchFamily="34" charset="-122"/>
                <a:cs typeface="Kanit" pitchFamily="34" charset="-120"/>
              </a:rPr>
              <a:t>Relationships:</a:t>
            </a:r>
            <a:endParaRPr lang="en-US" sz="2624" dirty="0"/>
          </a:p>
        </p:txBody>
      </p:sp>
      <p:sp>
        <p:nvSpPr>
          <p:cNvPr id="11" name="Text 9"/>
          <p:cNvSpPr/>
          <p:nvPr/>
        </p:nvSpPr>
        <p:spPr>
          <a:xfrm>
            <a:off x="7593687" y="3059906"/>
            <a:ext cx="4695706" cy="710803"/>
          </a:xfrm>
          <a:prstGeom prst="rect">
            <a:avLst/>
          </a:prstGeom>
          <a:noFill/>
          <a:ln/>
        </p:spPr>
        <p:txBody>
          <a:bodyPr wrap="squar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•Medical Records to Patients: Connects medical records to patients.</a:t>
            </a:r>
            <a:endParaRPr lang="en-US" sz="1750" dirty="0"/>
          </a:p>
        </p:txBody>
      </p:sp>
      <p:sp>
        <p:nvSpPr>
          <p:cNvPr id="12" name="Text 10"/>
          <p:cNvSpPr/>
          <p:nvPr/>
        </p:nvSpPr>
        <p:spPr>
          <a:xfrm>
            <a:off x="7593687" y="3970615"/>
            <a:ext cx="4695706" cy="710803"/>
          </a:xfrm>
          <a:prstGeom prst="rect">
            <a:avLst/>
          </a:prstGeom>
          <a:noFill/>
          <a:ln/>
        </p:spPr>
        <p:txBody>
          <a:bodyPr wrap="squar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•Appointments to Patients: Associates appointments with patients.</a:t>
            </a:r>
            <a:endParaRPr lang="en-US" sz="1750" dirty="0"/>
          </a:p>
        </p:txBody>
      </p:sp>
      <p:sp>
        <p:nvSpPr>
          <p:cNvPr id="13" name="Text 11"/>
          <p:cNvSpPr/>
          <p:nvPr/>
        </p:nvSpPr>
        <p:spPr>
          <a:xfrm>
            <a:off x="7593687" y="4881324"/>
            <a:ext cx="4695706" cy="710803"/>
          </a:xfrm>
          <a:prstGeom prst="rect">
            <a:avLst/>
          </a:prstGeom>
          <a:noFill/>
          <a:ln/>
        </p:spPr>
        <p:txBody>
          <a:bodyPr wrap="square" rtlCol="0" anchor="t"/>
          <a:lstStyle/>
          <a:p>
            <a:pPr indent="0" marL="0">
              <a:lnSpc>
                <a:spcPts val="2799"/>
              </a:lnSpc>
              <a:buNone/>
            </a:pPr>
            <a:r>
              <a:rPr lang="en-US" sz="1750" dirty="0">
                <a:solidFill>
                  <a:srgbClr val="D9E1FF"/>
                </a:solidFill>
                <a:latin typeface="Martel Sans" pitchFamily="34" charset="0"/>
                <a:ea typeface="Martel Sans" pitchFamily="34" charset="-122"/>
                <a:cs typeface="Martel Sans" pitchFamily="34" charset="-120"/>
              </a:rPr>
              <a:t>•Appointments to Doctors: Links appointments with doctors.</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957"/>
          </a:xfrm>
          <a:prstGeom prst="rect">
            <a:avLst/>
          </a:prstGeom>
          <a:solidFill>
            <a:srgbClr val="100C35"/>
          </a:solidFill>
          <a:ln/>
        </p:spPr>
      </p:sp>
      <p:sp>
        <p:nvSpPr>
          <p:cNvPr id="4" name="Text 2"/>
          <p:cNvSpPr/>
          <p:nvPr/>
        </p:nvSpPr>
        <p:spPr>
          <a:xfrm>
            <a:off x="3013591" y="529114"/>
            <a:ext cx="4810958" cy="601385"/>
          </a:xfrm>
          <a:prstGeom prst="rect">
            <a:avLst/>
          </a:prstGeom>
          <a:noFill/>
          <a:ln/>
        </p:spPr>
        <p:txBody>
          <a:bodyPr wrap="none" rtlCol="0" anchor="t"/>
          <a:lstStyle/>
          <a:p>
            <a:pPr indent="0" marL="0">
              <a:lnSpc>
                <a:spcPts val="4735"/>
              </a:lnSpc>
              <a:buNone/>
            </a:pPr>
            <a:r>
              <a:rPr lang="en-US" sz="3788" b="1" dirty="0">
                <a:solidFill>
                  <a:srgbClr val="F2F2F2"/>
                </a:solidFill>
                <a:latin typeface="Kanit" pitchFamily="34" charset="0"/>
                <a:ea typeface="Kanit" pitchFamily="34" charset="-122"/>
                <a:cs typeface="Kanit" pitchFamily="34" charset="-120"/>
              </a:rPr>
              <a:t>Normalised Table</a:t>
            </a:r>
            <a:endParaRPr lang="en-US" sz="3788" dirty="0"/>
          </a:p>
        </p:txBody>
      </p:sp>
      <p:pic>
        <p:nvPicPr>
          <p:cNvPr id="5" name="Image 0" descr="preencoded.png">    </p:cNvPr>
          <p:cNvPicPr>
            <a:picLocks noChangeAspect="1"/>
          </p:cNvPicPr>
          <p:nvPr/>
        </p:nvPicPr>
        <p:blipFill>
          <a:blip r:embed="rId1"/>
          <a:stretch>
            <a:fillRect/>
          </a:stretch>
        </p:blipFill>
        <p:spPr>
          <a:xfrm>
            <a:off x="3013591" y="1635562"/>
            <a:ext cx="2554486" cy="2554486"/>
          </a:xfrm>
          <a:prstGeom prst="rect">
            <a:avLst/>
          </a:prstGeom>
        </p:spPr>
      </p:pic>
      <p:sp>
        <p:nvSpPr>
          <p:cNvPr id="6" name="Text 3"/>
          <p:cNvSpPr/>
          <p:nvPr/>
        </p:nvSpPr>
        <p:spPr>
          <a:xfrm>
            <a:off x="3013591" y="4406503"/>
            <a:ext cx="2490668" cy="300633"/>
          </a:xfrm>
          <a:prstGeom prst="rect">
            <a:avLst/>
          </a:prstGeom>
          <a:noFill/>
          <a:ln/>
        </p:spPr>
        <p:txBody>
          <a:bodyPr wrap="none" rtlCol="0" anchor="t"/>
          <a:lstStyle/>
          <a:p>
            <a:pPr indent="0" marL="0">
              <a:lnSpc>
                <a:spcPts val="2368"/>
              </a:lnSpc>
              <a:buNone/>
            </a:pPr>
            <a:r>
              <a:rPr lang="en-US" sz="1894" dirty="0">
                <a:solidFill>
                  <a:srgbClr val="FFFFFF"/>
                </a:solidFill>
                <a:latin typeface="Kanit" pitchFamily="34" charset="0"/>
                <a:ea typeface="Kanit" pitchFamily="34" charset="-122"/>
                <a:cs typeface="Kanit" pitchFamily="34" charset="-120"/>
              </a:rPr>
              <a:t>First Normal Form (1NF)</a:t>
            </a:r>
            <a:endParaRPr lang="en-US" sz="1894" dirty="0"/>
          </a:p>
        </p:txBody>
      </p:sp>
      <p:sp>
        <p:nvSpPr>
          <p:cNvPr id="7" name="Text 4"/>
          <p:cNvSpPr/>
          <p:nvPr/>
        </p:nvSpPr>
        <p:spPr>
          <a:xfrm>
            <a:off x="3013591" y="4899541"/>
            <a:ext cx="2554486" cy="615553"/>
          </a:xfrm>
          <a:prstGeom prst="rect">
            <a:avLst/>
          </a:prstGeom>
          <a:noFill/>
          <a:ln/>
        </p:spPr>
        <p:txBody>
          <a:bodyPr wrap="square" rtlCol="0" anchor="t"/>
          <a:lstStyle/>
          <a:p>
            <a:pPr indent="0" marL="0">
              <a:lnSpc>
                <a:spcPts val="2424"/>
              </a:lnSpc>
              <a:buNone/>
            </a:pPr>
            <a:r>
              <a:rPr lang="en-US" sz="1515" dirty="0">
                <a:solidFill>
                  <a:srgbClr val="D9E1FF"/>
                </a:solidFill>
                <a:latin typeface="Martel Sans" pitchFamily="34" charset="0"/>
                <a:ea typeface="Martel Sans" pitchFamily="34" charset="-122"/>
                <a:cs typeface="Martel Sans" pitchFamily="34" charset="-120"/>
              </a:rPr>
              <a:t>•Each table cell should contain a single value.</a:t>
            </a:r>
            <a:endParaRPr lang="en-US" sz="1515" dirty="0"/>
          </a:p>
        </p:txBody>
      </p:sp>
      <p:sp>
        <p:nvSpPr>
          <p:cNvPr id="8" name="Text 5"/>
          <p:cNvSpPr/>
          <p:nvPr/>
        </p:nvSpPr>
        <p:spPr>
          <a:xfrm>
            <a:off x="3013591" y="5688211"/>
            <a:ext cx="2554486" cy="615553"/>
          </a:xfrm>
          <a:prstGeom prst="rect">
            <a:avLst/>
          </a:prstGeom>
          <a:noFill/>
          <a:ln/>
        </p:spPr>
        <p:txBody>
          <a:bodyPr wrap="square" rtlCol="0" anchor="t"/>
          <a:lstStyle/>
          <a:p>
            <a:pPr indent="0" marL="0">
              <a:lnSpc>
                <a:spcPts val="2424"/>
              </a:lnSpc>
              <a:buNone/>
            </a:pPr>
            <a:r>
              <a:rPr lang="en-US" sz="1515" dirty="0">
                <a:solidFill>
                  <a:srgbClr val="D9E1FF"/>
                </a:solidFill>
                <a:latin typeface="Martel Sans" pitchFamily="34" charset="0"/>
                <a:ea typeface="Martel Sans" pitchFamily="34" charset="-122"/>
                <a:cs typeface="Martel Sans" pitchFamily="34" charset="-120"/>
              </a:rPr>
              <a:t>•Each record needs to be unique.</a:t>
            </a:r>
            <a:endParaRPr lang="en-US" sz="1515" dirty="0"/>
          </a:p>
        </p:txBody>
      </p:sp>
      <p:pic>
        <p:nvPicPr>
          <p:cNvPr id="9" name="Image 1" descr="preencoded.png">    </p:cNvPr>
          <p:cNvPicPr>
            <a:picLocks noChangeAspect="1"/>
          </p:cNvPicPr>
          <p:nvPr/>
        </p:nvPicPr>
        <p:blipFill>
          <a:blip r:embed="rId2"/>
          <a:stretch>
            <a:fillRect/>
          </a:stretch>
        </p:blipFill>
        <p:spPr>
          <a:xfrm>
            <a:off x="6045041" y="1635562"/>
            <a:ext cx="2554486" cy="2554486"/>
          </a:xfrm>
          <a:prstGeom prst="rect">
            <a:avLst/>
          </a:prstGeom>
        </p:spPr>
      </p:pic>
      <p:sp>
        <p:nvSpPr>
          <p:cNvPr id="10" name="Text 6"/>
          <p:cNvSpPr/>
          <p:nvPr/>
        </p:nvSpPr>
        <p:spPr>
          <a:xfrm>
            <a:off x="6045041" y="4406503"/>
            <a:ext cx="2554486" cy="601266"/>
          </a:xfrm>
          <a:prstGeom prst="rect">
            <a:avLst/>
          </a:prstGeom>
          <a:noFill/>
          <a:ln/>
        </p:spPr>
        <p:txBody>
          <a:bodyPr wrap="square" rtlCol="0" anchor="t"/>
          <a:lstStyle/>
          <a:p>
            <a:pPr indent="0" marL="0">
              <a:lnSpc>
                <a:spcPts val="2368"/>
              </a:lnSpc>
              <a:buNone/>
            </a:pPr>
            <a:r>
              <a:rPr lang="en-US" sz="1894" dirty="0">
                <a:solidFill>
                  <a:srgbClr val="FFFFFF"/>
                </a:solidFill>
                <a:latin typeface="Kanit" pitchFamily="34" charset="0"/>
                <a:ea typeface="Kanit" pitchFamily="34" charset="-122"/>
                <a:cs typeface="Kanit" pitchFamily="34" charset="-120"/>
              </a:rPr>
              <a:t>Second Normal Form (2NF)</a:t>
            </a:r>
            <a:endParaRPr lang="en-US" sz="1894" dirty="0"/>
          </a:p>
        </p:txBody>
      </p:sp>
      <p:sp>
        <p:nvSpPr>
          <p:cNvPr id="11" name="Text 7"/>
          <p:cNvSpPr/>
          <p:nvPr/>
        </p:nvSpPr>
        <p:spPr>
          <a:xfrm>
            <a:off x="6045041" y="5200174"/>
            <a:ext cx="2554486" cy="307777"/>
          </a:xfrm>
          <a:prstGeom prst="rect">
            <a:avLst/>
          </a:prstGeom>
          <a:noFill/>
          <a:ln/>
        </p:spPr>
        <p:txBody>
          <a:bodyPr wrap="none" rtlCol="0" anchor="t"/>
          <a:lstStyle/>
          <a:p>
            <a:pPr indent="0" marL="0">
              <a:lnSpc>
                <a:spcPts val="2424"/>
              </a:lnSpc>
              <a:buNone/>
            </a:pPr>
            <a:r>
              <a:rPr lang="en-US" sz="1515" dirty="0">
                <a:solidFill>
                  <a:srgbClr val="D9E1FF"/>
                </a:solidFill>
                <a:latin typeface="Martel Sans" pitchFamily="34" charset="0"/>
                <a:ea typeface="Martel Sans" pitchFamily="34" charset="-122"/>
                <a:cs typeface="Martel Sans" pitchFamily="34" charset="-120"/>
              </a:rPr>
              <a:t>•The table must be in 1NF.</a:t>
            </a:r>
            <a:endParaRPr lang="en-US" sz="1515" dirty="0"/>
          </a:p>
        </p:txBody>
      </p:sp>
      <p:sp>
        <p:nvSpPr>
          <p:cNvPr id="12" name="Text 8"/>
          <p:cNvSpPr/>
          <p:nvPr/>
        </p:nvSpPr>
        <p:spPr>
          <a:xfrm>
            <a:off x="6045041" y="5681067"/>
            <a:ext cx="2554486" cy="1231106"/>
          </a:xfrm>
          <a:prstGeom prst="rect">
            <a:avLst/>
          </a:prstGeom>
          <a:noFill/>
          <a:ln/>
        </p:spPr>
        <p:txBody>
          <a:bodyPr wrap="square" rtlCol="0" anchor="t"/>
          <a:lstStyle/>
          <a:p>
            <a:pPr indent="0" marL="0">
              <a:lnSpc>
                <a:spcPts val="2424"/>
              </a:lnSpc>
              <a:buNone/>
            </a:pPr>
            <a:r>
              <a:rPr lang="en-US" sz="1515" dirty="0">
                <a:solidFill>
                  <a:srgbClr val="D9E1FF"/>
                </a:solidFill>
                <a:latin typeface="Martel Sans" pitchFamily="34" charset="0"/>
                <a:ea typeface="Martel Sans" pitchFamily="34" charset="-122"/>
                <a:cs typeface="Martel Sans" pitchFamily="34" charset="-120"/>
              </a:rPr>
              <a:t>• All non-key attributes must be fully functional dependent on the primary key.</a:t>
            </a:r>
            <a:endParaRPr lang="en-US" sz="1515" dirty="0"/>
          </a:p>
        </p:txBody>
      </p:sp>
      <p:pic>
        <p:nvPicPr>
          <p:cNvPr id="13" name="Image 2" descr="preencoded.png">    </p:cNvPr>
          <p:cNvPicPr>
            <a:picLocks noChangeAspect="1"/>
          </p:cNvPicPr>
          <p:nvPr/>
        </p:nvPicPr>
        <p:blipFill>
          <a:blip r:embed="rId3"/>
          <a:stretch>
            <a:fillRect/>
          </a:stretch>
        </p:blipFill>
        <p:spPr>
          <a:xfrm>
            <a:off x="9076492" y="1635562"/>
            <a:ext cx="2554486" cy="2554486"/>
          </a:xfrm>
          <a:prstGeom prst="rect">
            <a:avLst/>
          </a:prstGeom>
        </p:spPr>
      </p:pic>
      <p:sp>
        <p:nvSpPr>
          <p:cNvPr id="14" name="Text 9"/>
          <p:cNvSpPr/>
          <p:nvPr/>
        </p:nvSpPr>
        <p:spPr>
          <a:xfrm>
            <a:off x="9076492" y="4406503"/>
            <a:ext cx="2554486" cy="601266"/>
          </a:xfrm>
          <a:prstGeom prst="rect">
            <a:avLst/>
          </a:prstGeom>
          <a:noFill/>
          <a:ln/>
        </p:spPr>
        <p:txBody>
          <a:bodyPr wrap="square" rtlCol="0" anchor="t"/>
          <a:lstStyle/>
          <a:p>
            <a:pPr indent="0" marL="0">
              <a:lnSpc>
                <a:spcPts val="2368"/>
              </a:lnSpc>
              <a:buNone/>
            </a:pPr>
            <a:r>
              <a:rPr lang="en-US" sz="1894" dirty="0">
                <a:solidFill>
                  <a:srgbClr val="FFFFFF"/>
                </a:solidFill>
                <a:latin typeface="Kanit" pitchFamily="34" charset="0"/>
                <a:ea typeface="Kanit" pitchFamily="34" charset="-122"/>
                <a:cs typeface="Kanit" pitchFamily="34" charset="-120"/>
              </a:rPr>
              <a:t>Third Normal Form (3NF)</a:t>
            </a:r>
            <a:endParaRPr lang="en-US" sz="1894" dirty="0"/>
          </a:p>
        </p:txBody>
      </p:sp>
      <p:sp>
        <p:nvSpPr>
          <p:cNvPr id="15" name="Text 10"/>
          <p:cNvSpPr/>
          <p:nvPr/>
        </p:nvSpPr>
        <p:spPr>
          <a:xfrm>
            <a:off x="9076492" y="5200174"/>
            <a:ext cx="2554486" cy="307777"/>
          </a:xfrm>
          <a:prstGeom prst="rect">
            <a:avLst/>
          </a:prstGeom>
          <a:noFill/>
          <a:ln/>
        </p:spPr>
        <p:txBody>
          <a:bodyPr wrap="none" rtlCol="0" anchor="t"/>
          <a:lstStyle/>
          <a:p>
            <a:pPr indent="0" marL="0">
              <a:lnSpc>
                <a:spcPts val="2424"/>
              </a:lnSpc>
              <a:buNone/>
            </a:pPr>
            <a:r>
              <a:rPr lang="en-US" sz="1515" dirty="0">
                <a:solidFill>
                  <a:srgbClr val="D9E1FF"/>
                </a:solidFill>
                <a:latin typeface="Martel Sans" pitchFamily="34" charset="0"/>
                <a:ea typeface="Martel Sans" pitchFamily="34" charset="-122"/>
                <a:cs typeface="Martel Sans" pitchFamily="34" charset="-120"/>
              </a:rPr>
              <a:t>•The table must be in 2NF.</a:t>
            </a:r>
            <a:endParaRPr lang="en-US" sz="1515" dirty="0"/>
          </a:p>
        </p:txBody>
      </p:sp>
      <p:sp>
        <p:nvSpPr>
          <p:cNvPr id="16" name="Text 11"/>
          <p:cNvSpPr/>
          <p:nvPr/>
        </p:nvSpPr>
        <p:spPr>
          <a:xfrm>
            <a:off x="9076492" y="5681067"/>
            <a:ext cx="2554486" cy="1846659"/>
          </a:xfrm>
          <a:prstGeom prst="rect">
            <a:avLst/>
          </a:prstGeom>
          <a:noFill/>
          <a:ln/>
        </p:spPr>
        <p:txBody>
          <a:bodyPr wrap="square" rtlCol="0" anchor="t"/>
          <a:lstStyle/>
          <a:p>
            <a:pPr indent="0" marL="0">
              <a:lnSpc>
                <a:spcPts val="2424"/>
              </a:lnSpc>
              <a:buNone/>
            </a:pPr>
            <a:r>
              <a:rPr lang="en-US" sz="1515" dirty="0">
                <a:solidFill>
                  <a:srgbClr val="D9E1FF"/>
                </a:solidFill>
                <a:latin typeface="Martel Sans" pitchFamily="34" charset="0"/>
                <a:ea typeface="Martel Sans" pitchFamily="34" charset="-122"/>
                <a:cs typeface="Martel Sans" pitchFamily="34" charset="-120"/>
              </a:rPr>
              <a:t>• There must be no transitive functional dependencies (i.e., non-key attributes must be dependent only on the primary key).</a:t>
            </a:r>
            <a:endParaRPr lang="en-US" sz="1515"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30553"/>
          </a:xfrm>
          <a:prstGeom prst="rect">
            <a:avLst/>
          </a:prstGeom>
          <a:solidFill>
            <a:srgbClr val="100C35"/>
          </a:solidFill>
          <a:ln/>
        </p:spPr>
      </p:sp>
      <p:sp>
        <p:nvSpPr>
          <p:cNvPr id="4" name="Text 2"/>
          <p:cNvSpPr/>
          <p:nvPr/>
        </p:nvSpPr>
        <p:spPr>
          <a:xfrm>
            <a:off x="2447568" y="598765"/>
            <a:ext cx="5444014" cy="680442"/>
          </a:xfrm>
          <a:prstGeom prst="rect">
            <a:avLst/>
          </a:prstGeom>
          <a:noFill/>
          <a:ln/>
        </p:spPr>
        <p:txBody>
          <a:bodyPr wrap="none" rtlCol="0" anchor="t"/>
          <a:lstStyle/>
          <a:p>
            <a:pPr indent="0" marL="0">
              <a:lnSpc>
                <a:spcPts val="5358"/>
              </a:lnSpc>
              <a:buNone/>
            </a:pPr>
            <a:r>
              <a:rPr lang="en-US" sz="4287" b="1" dirty="0">
                <a:solidFill>
                  <a:srgbClr val="F2F2F2"/>
                </a:solidFill>
                <a:latin typeface="Kanit" pitchFamily="34" charset="0"/>
                <a:ea typeface="Kanit" pitchFamily="34" charset="-122"/>
                <a:cs typeface="Kanit" pitchFamily="34" charset="-120"/>
              </a:rPr>
              <a:t>Benifits and Impacts</a:t>
            </a:r>
            <a:endParaRPr lang="en-US" sz="4287" dirty="0"/>
          </a:p>
        </p:txBody>
      </p:sp>
      <p:sp>
        <p:nvSpPr>
          <p:cNvPr id="5" name="Shape 3"/>
          <p:cNvSpPr/>
          <p:nvPr/>
        </p:nvSpPr>
        <p:spPr>
          <a:xfrm>
            <a:off x="2447568" y="1714619"/>
            <a:ext cx="3100030" cy="3889653"/>
          </a:xfrm>
          <a:prstGeom prst="roundRect">
            <a:avLst>
              <a:gd name="adj" fmla="val 2107"/>
            </a:avLst>
          </a:prstGeom>
          <a:solidFill>
            <a:srgbClr val="221D4C"/>
          </a:solidFill>
          <a:ln/>
        </p:spPr>
      </p:sp>
      <p:sp>
        <p:nvSpPr>
          <p:cNvPr id="6" name="Text 4"/>
          <p:cNvSpPr/>
          <p:nvPr/>
        </p:nvSpPr>
        <p:spPr>
          <a:xfrm>
            <a:off x="2665214" y="1932265"/>
            <a:ext cx="2664738" cy="816293"/>
          </a:xfrm>
          <a:prstGeom prst="rect">
            <a:avLst/>
          </a:prstGeom>
          <a:noFill/>
          <a:ln/>
        </p:spPr>
        <p:txBody>
          <a:bodyPr wrap="square" rtlCol="0" anchor="t"/>
          <a:lstStyle/>
          <a:p>
            <a:pPr indent="0" marL="0">
              <a:lnSpc>
                <a:spcPts val="3215"/>
              </a:lnSpc>
              <a:buNone/>
            </a:pPr>
            <a:r>
              <a:rPr lang="en-US" sz="2572" dirty="0">
                <a:solidFill>
                  <a:srgbClr val="FFFFFF"/>
                </a:solidFill>
                <a:latin typeface="Kanit" pitchFamily="34" charset="0"/>
                <a:ea typeface="Kanit" pitchFamily="34" charset="-122"/>
                <a:cs typeface="Kanit" pitchFamily="34" charset="-120"/>
              </a:rPr>
              <a:t>Improved Patient Care</a:t>
            </a:r>
            <a:endParaRPr lang="en-US" sz="2572" dirty="0"/>
          </a:p>
        </p:txBody>
      </p:sp>
      <p:sp>
        <p:nvSpPr>
          <p:cNvPr id="7" name="Text 5"/>
          <p:cNvSpPr/>
          <p:nvPr/>
        </p:nvSpPr>
        <p:spPr>
          <a:xfrm>
            <a:off x="2665214" y="2879169"/>
            <a:ext cx="2664738" cy="1671638"/>
          </a:xfrm>
          <a:prstGeom prst="rect">
            <a:avLst/>
          </a:prstGeom>
          <a:noFill/>
          <a:ln/>
        </p:spPr>
        <p:txBody>
          <a:bodyPr wrap="square" rtlCol="0" anchor="t"/>
          <a:lstStyle/>
          <a:p>
            <a:pPr indent="0" marL="0">
              <a:lnSpc>
                <a:spcPts val="2195"/>
              </a:lnSpc>
              <a:buNone/>
            </a:pPr>
            <a:r>
              <a:rPr lang="en-US" sz="1372" dirty="0">
                <a:solidFill>
                  <a:srgbClr val="D9E1FF"/>
                </a:solidFill>
                <a:latin typeface="Martel Sans" pitchFamily="34" charset="0"/>
                <a:ea typeface="Martel Sans" pitchFamily="34" charset="-122"/>
                <a:cs typeface="Martel Sans" pitchFamily="34" charset="-120"/>
              </a:rPr>
              <a:t>HealthData enables healthcare professionals to access comprehensive patient records promptly, leading to more informed decision-making and improved patient outcomes.</a:t>
            </a:r>
            <a:endParaRPr lang="en-US" sz="1372" dirty="0"/>
          </a:p>
        </p:txBody>
      </p:sp>
      <p:sp>
        <p:nvSpPr>
          <p:cNvPr id="8" name="Shape 6"/>
          <p:cNvSpPr/>
          <p:nvPr/>
        </p:nvSpPr>
        <p:spPr>
          <a:xfrm>
            <a:off x="5765244" y="1714619"/>
            <a:ext cx="3100030" cy="3889653"/>
          </a:xfrm>
          <a:prstGeom prst="roundRect">
            <a:avLst>
              <a:gd name="adj" fmla="val 2107"/>
            </a:avLst>
          </a:prstGeom>
          <a:solidFill>
            <a:srgbClr val="221D4C"/>
          </a:solidFill>
          <a:ln/>
        </p:spPr>
      </p:sp>
      <p:sp>
        <p:nvSpPr>
          <p:cNvPr id="9" name="Text 7"/>
          <p:cNvSpPr/>
          <p:nvPr/>
        </p:nvSpPr>
        <p:spPr>
          <a:xfrm>
            <a:off x="5982891" y="1932265"/>
            <a:ext cx="2664738" cy="816293"/>
          </a:xfrm>
          <a:prstGeom prst="rect">
            <a:avLst/>
          </a:prstGeom>
          <a:noFill/>
          <a:ln/>
        </p:spPr>
        <p:txBody>
          <a:bodyPr wrap="square" rtlCol="0" anchor="t"/>
          <a:lstStyle/>
          <a:p>
            <a:pPr indent="0" marL="0">
              <a:lnSpc>
                <a:spcPts val="3215"/>
              </a:lnSpc>
              <a:buNone/>
            </a:pPr>
            <a:r>
              <a:rPr lang="en-US" sz="2572" dirty="0">
                <a:solidFill>
                  <a:srgbClr val="FFFFFF"/>
                </a:solidFill>
                <a:latin typeface="Kanit" pitchFamily="34" charset="0"/>
                <a:ea typeface="Kanit" pitchFamily="34" charset="-122"/>
                <a:cs typeface="Kanit" pitchFamily="34" charset="-120"/>
              </a:rPr>
              <a:t>Enhanced Efficiency</a:t>
            </a:r>
            <a:endParaRPr lang="en-US" sz="2572" dirty="0"/>
          </a:p>
        </p:txBody>
      </p:sp>
      <p:sp>
        <p:nvSpPr>
          <p:cNvPr id="10" name="Text 8"/>
          <p:cNvSpPr/>
          <p:nvPr/>
        </p:nvSpPr>
        <p:spPr>
          <a:xfrm>
            <a:off x="5982891" y="2879169"/>
            <a:ext cx="2664738" cy="1950244"/>
          </a:xfrm>
          <a:prstGeom prst="rect">
            <a:avLst/>
          </a:prstGeom>
          <a:noFill/>
          <a:ln/>
        </p:spPr>
        <p:txBody>
          <a:bodyPr wrap="square" rtlCol="0" anchor="t"/>
          <a:lstStyle/>
          <a:p>
            <a:pPr indent="0" marL="0">
              <a:lnSpc>
                <a:spcPts val="2195"/>
              </a:lnSpc>
              <a:buNone/>
            </a:pPr>
            <a:r>
              <a:rPr lang="en-US" sz="1372" dirty="0">
                <a:solidFill>
                  <a:srgbClr val="D9E1FF"/>
                </a:solidFill>
                <a:latin typeface="Martel Sans" pitchFamily="34" charset="0"/>
                <a:ea typeface="Martel Sans" pitchFamily="34" charset="-122"/>
                <a:cs typeface="Martel Sans" pitchFamily="34" charset="-120"/>
              </a:rPr>
              <a:t>By streamlining medical data management processes, Health Data reduces administrative overhead, allowing healthcare institutions to allocate resources more efficiently and focus on delivering quality care.</a:t>
            </a:r>
            <a:endParaRPr lang="en-US" sz="1372" dirty="0"/>
          </a:p>
        </p:txBody>
      </p:sp>
      <p:sp>
        <p:nvSpPr>
          <p:cNvPr id="11" name="Shape 9"/>
          <p:cNvSpPr/>
          <p:nvPr/>
        </p:nvSpPr>
        <p:spPr>
          <a:xfrm>
            <a:off x="9082921" y="1714619"/>
            <a:ext cx="3100030" cy="3889653"/>
          </a:xfrm>
          <a:prstGeom prst="roundRect">
            <a:avLst>
              <a:gd name="adj" fmla="val 2107"/>
            </a:avLst>
          </a:prstGeom>
          <a:solidFill>
            <a:srgbClr val="221D4C"/>
          </a:solidFill>
          <a:ln/>
        </p:spPr>
      </p:sp>
      <p:sp>
        <p:nvSpPr>
          <p:cNvPr id="12" name="Text 10"/>
          <p:cNvSpPr/>
          <p:nvPr/>
        </p:nvSpPr>
        <p:spPr>
          <a:xfrm>
            <a:off x="9300567" y="1932265"/>
            <a:ext cx="2664738" cy="816293"/>
          </a:xfrm>
          <a:prstGeom prst="rect">
            <a:avLst/>
          </a:prstGeom>
          <a:noFill/>
          <a:ln/>
        </p:spPr>
        <p:txBody>
          <a:bodyPr wrap="square" rtlCol="0" anchor="t"/>
          <a:lstStyle/>
          <a:p>
            <a:pPr indent="0" marL="0">
              <a:lnSpc>
                <a:spcPts val="3215"/>
              </a:lnSpc>
              <a:buNone/>
            </a:pPr>
            <a:r>
              <a:rPr lang="en-US" sz="2572" dirty="0">
                <a:solidFill>
                  <a:srgbClr val="FFFFFF"/>
                </a:solidFill>
                <a:latin typeface="Kanit" pitchFamily="34" charset="0"/>
                <a:ea typeface="Kanit" pitchFamily="34" charset="-122"/>
                <a:cs typeface="Kanit" pitchFamily="34" charset="-120"/>
              </a:rPr>
              <a:t>Data-Driven Insights</a:t>
            </a:r>
            <a:endParaRPr lang="en-US" sz="2572" dirty="0"/>
          </a:p>
        </p:txBody>
      </p:sp>
      <p:sp>
        <p:nvSpPr>
          <p:cNvPr id="13" name="Text 11"/>
          <p:cNvSpPr/>
          <p:nvPr/>
        </p:nvSpPr>
        <p:spPr>
          <a:xfrm>
            <a:off x="9300567" y="2879169"/>
            <a:ext cx="2664738" cy="2507456"/>
          </a:xfrm>
          <a:prstGeom prst="rect">
            <a:avLst/>
          </a:prstGeom>
          <a:noFill/>
          <a:ln/>
        </p:spPr>
        <p:txBody>
          <a:bodyPr wrap="square" rtlCol="0" anchor="t"/>
          <a:lstStyle/>
          <a:p>
            <a:pPr indent="0" marL="0">
              <a:lnSpc>
                <a:spcPts val="2195"/>
              </a:lnSpc>
              <a:buNone/>
            </a:pPr>
            <a:r>
              <a:rPr lang="en-US" sz="1372" dirty="0">
                <a:solidFill>
                  <a:srgbClr val="D9E1FF"/>
                </a:solidFill>
                <a:latin typeface="Martel Sans" pitchFamily="34" charset="0"/>
                <a:ea typeface="Martel Sans" pitchFamily="34" charset="-122"/>
                <a:cs typeface="Martel Sans" pitchFamily="34" charset="-120"/>
              </a:rPr>
              <a:t>Health Data provides valuable insights into patient populations, disease trends, treatment outcomes, and clinical best practices through data analytics and reporting capabilities, fostering evidence-based medicine and continuous quality improvement.</a:t>
            </a:r>
            <a:endParaRPr lang="en-US" sz="1372" dirty="0"/>
          </a:p>
        </p:txBody>
      </p:sp>
      <p:sp>
        <p:nvSpPr>
          <p:cNvPr id="14" name="Shape 12"/>
          <p:cNvSpPr/>
          <p:nvPr/>
        </p:nvSpPr>
        <p:spPr>
          <a:xfrm>
            <a:off x="2447568" y="5821918"/>
            <a:ext cx="4758809" cy="1809869"/>
          </a:xfrm>
          <a:prstGeom prst="roundRect">
            <a:avLst>
              <a:gd name="adj" fmla="val 3610"/>
            </a:avLst>
          </a:prstGeom>
          <a:solidFill>
            <a:srgbClr val="221D4C"/>
          </a:solidFill>
          <a:ln/>
        </p:spPr>
      </p:sp>
      <p:sp>
        <p:nvSpPr>
          <p:cNvPr id="15" name="Text 13"/>
          <p:cNvSpPr/>
          <p:nvPr/>
        </p:nvSpPr>
        <p:spPr>
          <a:xfrm>
            <a:off x="2665214" y="6039564"/>
            <a:ext cx="3633668" cy="408146"/>
          </a:xfrm>
          <a:prstGeom prst="rect">
            <a:avLst/>
          </a:prstGeom>
          <a:noFill/>
          <a:ln/>
        </p:spPr>
        <p:txBody>
          <a:bodyPr wrap="none" rtlCol="0" anchor="t"/>
          <a:lstStyle/>
          <a:p>
            <a:pPr indent="0" marL="0">
              <a:lnSpc>
                <a:spcPts val="3215"/>
              </a:lnSpc>
              <a:buNone/>
            </a:pPr>
            <a:r>
              <a:rPr lang="en-US" sz="2572" dirty="0">
                <a:solidFill>
                  <a:srgbClr val="FFFFFF"/>
                </a:solidFill>
                <a:latin typeface="Kanit" pitchFamily="34" charset="0"/>
                <a:ea typeface="Kanit" pitchFamily="34" charset="-122"/>
                <a:cs typeface="Kanit" pitchFamily="34" charset="-120"/>
              </a:rPr>
              <a:t>Compliance and Security</a:t>
            </a:r>
            <a:endParaRPr lang="en-US" sz="2572" dirty="0"/>
          </a:p>
        </p:txBody>
      </p:sp>
      <p:sp>
        <p:nvSpPr>
          <p:cNvPr id="16" name="Text 14"/>
          <p:cNvSpPr/>
          <p:nvPr/>
        </p:nvSpPr>
        <p:spPr>
          <a:xfrm>
            <a:off x="2665214" y="6578322"/>
            <a:ext cx="4323517" cy="557213"/>
          </a:xfrm>
          <a:prstGeom prst="rect">
            <a:avLst/>
          </a:prstGeom>
          <a:noFill/>
          <a:ln/>
        </p:spPr>
        <p:txBody>
          <a:bodyPr wrap="square" rtlCol="0" anchor="t"/>
          <a:lstStyle/>
          <a:p>
            <a:pPr indent="0" marL="0">
              <a:lnSpc>
                <a:spcPts val="2195"/>
              </a:lnSpc>
              <a:buNone/>
            </a:pPr>
            <a:r>
              <a:rPr lang="en-US" sz="1372" dirty="0">
                <a:solidFill>
                  <a:srgbClr val="D9E1FF"/>
                </a:solidFill>
                <a:latin typeface="Martel Sans" pitchFamily="34" charset="0"/>
                <a:ea typeface="Martel Sans" pitchFamily="34" charset="-122"/>
                <a:cs typeface="Martel Sans" pitchFamily="34" charset="-120"/>
              </a:rPr>
              <a:t>Adherence to strict standards mitigates data breach risks, ensuring patient privacy and regulatory trust.</a:t>
            </a:r>
            <a:endParaRPr lang="en-US" sz="1372" dirty="0"/>
          </a:p>
        </p:txBody>
      </p:sp>
      <p:sp>
        <p:nvSpPr>
          <p:cNvPr id="17" name="Shape 15"/>
          <p:cNvSpPr/>
          <p:nvPr/>
        </p:nvSpPr>
        <p:spPr>
          <a:xfrm>
            <a:off x="7424023" y="5821918"/>
            <a:ext cx="4758809" cy="1809869"/>
          </a:xfrm>
          <a:prstGeom prst="roundRect">
            <a:avLst>
              <a:gd name="adj" fmla="val 3610"/>
            </a:avLst>
          </a:prstGeom>
          <a:solidFill>
            <a:srgbClr val="221D4C"/>
          </a:solidFill>
          <a:ln/>
        </p:spPr>
      </p:sp>
      <p:sp>
        <p:nvSpPr>
          <p:cNvPr id="18" name="Text 16"/>
          <p:cNvSpPr/>
          <p:nvPr/>
        </p:nvSpPr>
        <p:spPr>
          <a:xfrm>
            <a:off x="7641669" y="6039564"/>
            <a:ext cx="3266361" cy="408146"/>
          </a:xfrm>
          <a:prstGeom prst="rect">
            <a:avLst/>
          </a:prstGeom>
          <a:noFill/>
          <a:ln/>
        </p:spPr>
        <p:txBody>
          <a:bodyPr wrap="none" rtlCol="0" anchor="t"/>
          <a:lstStyle/>
          <a:p>
            <a:pPr indent="0" marL="0">
              <a:lnSpc>
                <a:spcPts val="3215"/>
              </a:lnSpc>
              <a:buNone/>
            </a:pPr>
            <a:r>
              <a:rPr lang="en-US" sz="2572" dirty="0">
                <a:solidFill>
                  <a:srgbClr val="FFFFFF"/>
                </a:solidFill>
                <a:latin typeface="Kanit" pitchFamily="34" charset="0"/>
                <a:ea typeface="Kanit" pitchFamily="34" charset="-122"/>
                <a:cs typeface="Kanit" pitchFamily="34" charset="-120"/>
              </a:rPr>
              <a:t>Cost Savings</a:t>
            </a:r>
            <a:endParaRPr lang="en-US" sz="2572" dirty="0"/>
          </a:p>
        </p:txBody>
      </p:sp>
      <p:sp>
        <p:nvSpPr>
          <p:cNvPr id="19" name="Text 17"/>
          <p:cNvSpPr/>
          <p:nvPr/>
        </p:nvSpPr>
        <p:spPr>
          <a:xfrm>
            <a:off x="7641669" y="6578322"/>
            <a:ext cx="4323517" cy="835819"/>
          </a:xfrm>
          <a:prstGeom prst="rect">
            <a:avLst/>
          </a:prstGeom>
          <a:noFill/>
          <a:ln/>
        </p:spPr>
        <p:txBody>
          <a:bodyPr wrap="square" rtlCol="0" anchor="t"/>
          <a:lstStyle/>
          <a:p>
            <a:pPr indent="0" marL="0">
              <a:lnSpc>
                <a:spcPts val="2195"/>
              </a:lnSpc>
              <a:buNone/>
            </a:pPr>
            <a:r>
              <a:rPr lang="en-US" sz="1372" dirty="0">
                <a:solidFill>
                  <a:srgbClr val="D9E1FF"/>
                </a:solidFill>
                <a:latin typeface="Martel Sans" pitchFamily="34" charset="0"/>
                <a:ea typeface="Martel Sans" pitchFamily="34" charset="-122"/>
                <a:cs typeface="Martel Sans" pitchFamily="34" charset="-120"/>
              </a:rPr>
              <a:t>Health Data reduces costs associated with paper records and inefficient processes, leading to significant savings.</a:t>
            </a:r>
            <a:endParaRPr lang="en-US" sz="1372" dirty="0"/>
          </a:p>
        </p:txBody>
      </p:sp>
      <p:pic>
        <p:nvPicPr>
          <p:cNvPr id="20"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2024-05-02T17:48:17Z</dcterms:created>
  <dcterms:modified xsi:type="dcterms:W3CDTF">2024-05-02T17:48:17Z</dcterms:modified>
</cp:coreProperties>
</file>